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356" r:id="rId4"/>
    <p:sldId id="341" r:id="rId5"/>
    <p:sldId id="342" r:id="rId6"/>
    <p:sldId id="345" r:id="rId7"/>
    <p:sldId id="346" r:id="rId8"/>
    <p:sldId id="350" r:id="rId9"/>
    <p:sldId id="343" r:id="rId10"/>
    <p:sldId id="333" r:id="rId11"/>
    <p:sldId id="336" r:id="rId12"/>
    <p:sldId id="335" r:id="rId13"/>
    <p:sldId id="351" r:id="rId14"/>
    <p:sldId id="315" r:id="rId15"/>
    <p:sldId id="317" r:id="rId16"/>
    <p:sldId id="318" r:id="rId17"/>
    <p:sldId id="319" r:id="rId18"/>
    <p:sldId id="321" r:id="rId19"/>
    <p:sldId id="339" r:id="rId20"/>
    <p:sldId id="358" r:id="rId21"/>
    <p:sldId id="338" r:id="rId22"/>
    <p:sldId id="355" r:id="rId23"/>
    <p:sldId id="35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FAB"/>
    <a:srgbClr val="B6FF89"/>
    <a:srgbClr val="091A4F"/>
    <a:srgbClr val="F8F8F8"/>
    <a:srgbClr val="102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03" autoAdjust="0"/>
  </p:normalViewPr>
  <p:slideViewPr>
    <p:cSldViewPr>
      <p:cViewPr>
        <p:scale>
          <a:sx n="70" d="100"/>
          <a:sy n="70" d="100"/>
        </p:scale>
        <p:origin x="-137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9EB94-F5AD-452B-B5FD-14B74BEC6075}" type="datetimeFigureOut">
              <a:rPr lang="en-US" smtClean="0"/>
              <a:t>6/7/2016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937EE-F0B7-4AC3-94B7-22809C3A5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0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102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7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1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3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0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7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2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3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3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235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0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091A4F"/>
            </a:gs>
            <a:gs pos="99875">
              <a:srgbClr val="3C414E"/>
            </a:gs>
            <a:gs pos="99750">
              <a:srgbClr val="494E5A"/>
            </a:gs>
            <a:gs pos="99500">
              <a:srgbClr val="636771"/>
            </a:gs>
            <a:gs pos="99000">
              <a:srgbClr val="9799A0"/>
            </a:gs>
            <a:gs pos="100000">
              <a:srgbClr val="E7E9EE">
                <a:lumMod val="24000"/>
              </a:srgbClr>
            </a:gs>
            <a:gs pos="99969">
              <a:schemeClr val="bg1"/>
            </a:gs>
            <a:gs pos="99938">
              <a:srgbClr val="9DA0A6"/>
            </a:gs>
            <a:gs pos="97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91A4F"/>
                </a:solidFill>
              </a:defRPr>
            </a:lvl1pPr>
          </a:lstStyle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91A4F"/>
                </a:solidFill>
              </a:defRPr>
            </a:lvl1pPr>
          </a:lstStyle>
          <a:p>
            <a:fld id="{66CAC88C-31F3-4764-B964-B930D18D7C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719" cy="6858000"/>
          </a:xfrm>
          <a:prstGeom prst="rect">
            <a:avLst/>
          </a:prstGeom>
          <a:gradFill>
            <a:gsLst>
              <a:gs pos="0">
                <a:srgbClr val="F8F8F8"/>
              </a:gs>
              <a:gs pos="95000">
                <a:srgbClr val="F5F5F5"/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2859" y="0"/>
            <a:ext cx="9121141" cy="4571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109205" y="0"/>
            <a:ext cx="45719" cy="6858000"/>
          </a:xfrm>
          <a:prstGeom prst="rect">
            <a:avLst/>
          </a:prstGeom>
          <a:gradFill>
            <a:gsLst>
              <a:gs pos="0">
                <a:srgbClr val="F8F8F8"/>
              </a:gs>
              <a:gs pos="95000">
                <a:srgbClr val="F5F5F5"/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8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848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Emissions Modeling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800600"/>
            <a:ext cx="6248400" cy="144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Daniel Tong</a:t>
            </a:r>
          </a:p>
          <a:p>
            <a:r>
              <a:rPr lang="en-US" dirty="0" smtClean="0">
                <a:solidFill>
                  <a:srgbClr val="F8F8F8"/>
                </a:solidFill>
              </a:rPr>
              <a:t>UMD CICS /  NOAA ARL </a:t>
            </a:r>
          </a:p>
          <a:p>
            <a:r>
              <a:rPr lang="en-US" dirty="0" smtClean="0">
                <a:solidFill>
                  <a:srgbClr val="F8F8F8"/>
                </a:solidFill>
              </a:rPr>
              <a:t>June 22, </a:t>
            </a:r>
            <a:r>
              <a:rPr lang="en-US" dirty="0" smtClean="0">
                <a:solidFill>
                  <a:srgbClr val="F8F8F8"/>
                </a:solidFill>
              </a:rPr>
              <a:t>2016</a:t>
            </a:r>
          </a:p>
        </p:txBody>
      </p:sp>
      <p:pic>
        <p:nvPicPr>
          <p:cNvPr id="9" name="Picture 8" descr="Screen Shot 2016-05-26 at 3.05.2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11" y="1752600"/>
            <a:ext cx="7251389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1"/>
          <p:cNvSpPr>
            <a:spLocks noChangeArrowheads="1"/>
          </p:cNvSpPr>
          <p:nvPr/>
        </p:nvSpPr>
        <p:spPr bwMode="auto">
          <a:xfrm>
            <a:off x="533400" y="2749550"/>
            <a:ext cx="7772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altLang="zh-CN" sz="1600">
              <a:latin typeface="Cambria" charset="0"/>
              <a:ea typeface="宋体" charset="0"/>
              <a:cs typeface="宋体" charset="0"/>
            </a:endParaRPr>
          </a:p>
        </p:txBody>
      </p:sp>
      <p:grpSp>
        <p:nvGrpSpPr>
          <p:cNvPr id="24586" name="Group 13"/>
          <p:cNvGrpSpPr>
            <a:grpSpLocks/>
          </p:cNvGrpSpPr>
          <p:nvPr/>
        </p:nvGrpSpPr>
        <p:grpSpPr bwMode="auto">
          <a:xfrm>
            <a:off x="304800" y="533400"/>
            <a:ext cx="4114800" cy="3352800"/>
            <a:chOff x="1752600" y="3428894"/>
            <a:chExt cx="5943600" cy="3276706"/>
          </a:xfrm>
        </p:grpSpPr>
        <p:grpSp>
          <p:nvGrpSpPr>
            <p:cNvPr id="24596" name="Group 7"/>
            <p:cNvGrpSpPr>
              <a:grpSpLocks/>
            </p:cNvGrpSpPr>
            <p:nvPr/>
          </p:nvGrpSpPr>
          <p:grpSpPr bwMode="auto">
            <a:xfrm>
              <a:off x="1752600" y="3886200"/>
              <a:ext cx="5943600" cy="2819400"/>
              <a:chOff x="240" y="672"/>
              <a:chExt cx="5016" cy="3504"/>
            </a:xfrm>
          </p:grpSpPr>
          <p:pic>
            <p:nvPicPr>
              <p:cNvPr id="24603" name="Picture 4" descr="PM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672"/>
                <a:ext cx="5016" cy="3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04" name="Rectangle 5"/>
              <p:cNvSpPr>
                <a:spLocks noChangeArrowheads="1"/>
              </p:cNvSpPr>
              <p:nvPr/>
            </p:nvSpPr>
            <p:spPr bwMode="auto">
              <a:xfrm>
                <a:off x="4742" y="1536"/>
                <a:ext cx="243" cy="1392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 charset="0"/>
                  <a:ea typeface="宋体" charset="0"/>
                  <a:cs typeface="宋体" charset="0"/>
                </a:endParaRPr>
              </a:p>
            </p:txBody>
          </p:sp>
        </p:grpSp>
        <p:grpSp>
          <p:nvGrpSpPr>
            <p:cNvPr id="24597" name="Group 15"/>
            <p:cNvGrpSpPr>
              <a:grpSpLocks/>
            </p:cNvGrpSpPr>
            <p:nvPr/>
          </p:nvGrpSpPr>
          <p:grpSpPr bwMode="auto">
            <a:xfrm>
              <a:off x="6997889" y="3429000"/>
              <a:ext cx="457200" cy="914400"/>
              <a:chOff x="4548" y="1428"/>
              <a:chExt cx="603" cy="972"/>
            </a:xfrm>
          </p:grpSpPr>
          <p:sp>
            <p:nvSpPr>
              <p:cNvPr id="24601" name="Text Box 6"/>
              <p:cNvSpPr txBox="1">
                <a:spLocks noChangeArrowheads="1"/>
              </p:cNvSpPr>
              <p:nvPr/>
            </p:nvSpPr>
            <p:spPr bwMode="auto">
              <a:xfrm>
                <a:off x="4548" y="1428"/>
                <a:ext cx="603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?</a:t>
                </a:r>
              </a:p>
            </p:txBody>
          </p:sp>
          <p:sp>
            <p:nvSpPr>
              <p:cNvPr id="24602" name="AutoShape 12"/>
              <p:cNvSpPr>
                <a:spLocks/>
              </p:cNvSpPr>
              <p:nvPr/>
            </p:nvSpPr>
            <p:spPr bwMode="auto">
              <a:xfrm rot="5400000">
                <a:off x="4727" y="2052"/>
                <a:ext cx="243" cy="453"/>
              </a:xfrm>
              <a:prstGeom prst="leftBrace">
                <a:avLst>
                  <a:gd name="adj1" fmla="val 9373"/>
                  <a:gd name="adj2" fmla="val 50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zh-CN" altLang="en-US" sz="240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endParaRPr>
              </a:p>
            </p:txBody>
          </p:sp>
        </p:grpSp>
        <p:grpSp>
          <p:nvGrpSpPr>
            <p:cNvPr id="24598" name="Group 14"/>
            <p:cNvGrpSpPr>
              <a:grpSpLocks/>
            </p:cNvGrpSpPr>
            <p:nvPr/>
          </p:nvGrpSpPr>
          <p:grpSpPr bwMode="auto">
            <a:xfrm>
              <a:off x="3124200" y="3428894"/>
              <a:ext cx="3505200" cy="914505"/>
              <a:chOff x="1344" y="1151"/>
              <a:chExt cx="2976" cy="1249"/>
            </a:xfrm>
          </p:grpSpPr>
          <p:sp>
            <p:nvSpPr>
              <p:cNvPr id="24599" name="AutoShape 11"/>
              <p:cNvSpPr>
                <a:spLocks/>
              </p:cNvSpPr>
              <p:nvPr/>
            </p:nvSpPr>
            <p:spPr bwMode="auto">
              <a:xfrm rot="5400000">
                <a:off x="2640" y="720"/>
                <a:ext cx="384" cy="2976"/>
              </a:xfrm>
              <a:prstGeom prst="leftBrace">
                <a:avLst>
                  <a:gd name="adj1" fmla="val 64583"/>
                  <a:gd name="adj2" fmla="val 50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zh-CN" altLang="en-US" sz="240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24600" name="Text Box 13"/>
              <p:cNvSpPr txBox="1">
                <a:spLocks noChangeArrowheads="1"/>
              </p:cNvSpPr>
              <p:nvPr/>
            </p:nvSpPr>
            <p:spPr bwMode="auto">
              <a:xfrm>
                <a:off x="1539" y="1151"/>
                <a:ext cx="2688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zh-CN" sz="2000" dirty="0">
                    <a:solidFill>
                      <a:srgbClr val="0066FF"/>
                    </a:solidFill>
                    <a:latin typeface="Times New Roman" charset="0"/>
                    <a:ea typeface="宋体" charset="0"/>
                    <a:cs typeface="宋体" charset="0"/>
                  </a:rPr>
                  <a:t>Anthropogenic</a:t>
                </a:r>
              </a:p>
            </p:txBody>
          </p:sp>
        </p:grpSp>
      </p:grpSp>
      <p:sp>
        <p:nvSpPr>
          <p:cNvPr id="24587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0"/>
            <a:ext cx="83058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3600" dirty="0" smtClean="0">
                <a:latin typeface="Calibri" charset="0"/>
                <a:ea typeface="宋体" charset="0"/>
                <a:cs typeface="宋体" charset="0"/>
              </a:rPr>
              <a:t>Weather Aware Emission: Snow/ice effect</a:t>
            </a:r>
            <a:endParaRPr lang="en-US" altLang="zh-CN" sz="3600" dirty="0">
              <a:latin typeface="Calibri" charset="0"/>
              <a:ea typeface="宋体" charset="0"/>
              <a:cs typeface="宋体" charset="0"/>
            </a:endParaRPr>
          </a:p>
        </p:txBody>
      </p:sp>
      <p:grpSp>
        <p:nvGrpSpPr>
          <p:cNvPr id="24588" name="Group 35"/>
          <p:cNvGrpSpPr>
            <a:grpSpLocks/>
          </p:cNvGrpSpPr>
          <p:nvPr/>
        </p:nvGrpSpPr>
        <p:grpSpPr bwMode="auto">
          <a:xfrm>
            <a:off x="3810000" y="838200"/>
            <a:ext cx="4953000" cy="2743200"/>
            <a:chOff x="2400" y="528"/>
            <a:chExt cx="3264" cy="1895"/>
          </a:xfrm>
        </p:grpSpPr>
        <p:pic>
          <p:nvPicPr>
            <p:cNvPr id="24594" name="Picture 807" descr="Percentage_Emission_Sector_afdus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28"/>
              <a:ext cx="2304" cy="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5" name="Line 30"/>
            <p:cNvSpPr>
              <a:spLocks noChangeShapeType="1"/>
            </p:cNvSpPr>
            <p:nvPr/>
          </p:nvSpPr>
          <p:spPr bwMode="auto">
            <a:xfrm flipV="1">
              <a:off x="2400" y="1440"/>
              <a:ext cx="13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0" name="Rectangle 1"/>
          <p:cNvSpPr>
            <a:spLocks noChangeArrowheads="1"/>
          </p:cNvSpPr>
          <p:nvPr/>
        </p:nvSpPr>
        <p:spPr bwMode="auto">
          <a:xfrm>
            <a:off x="609600" y="5797550"/>
            <a:ext cx="7772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 altLang="zh-CN" sz="1600">
              <a:latin typeface="Cambria" charset="0"/>
              <a:ea typeface="宋体" charset="0"/>
              <a:cs typeface="宋体" charset="0"/>
            </a:endParaRP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 descr="Screen Shot 2016-05-31 at 2.55.29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600"/>
            <a:ext cx="3812612" cy="2362200"/>
          </a:xfrm>
          <a:prstGeom prst="rect">
            <a:avLst/>
          </a:prstGeom>
        </p:spPr>
      </p:pic>
      <p:pic>
        <p:nvPicPr>
          <p:cNvPr id="4" name="Picture 3" descr="PM25_snow-ice-adjustment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03" y="4038601"/>
            <a:ext cx="4880597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676400" y="1524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000" dirty="0">
                <a:solidFill>
                  <a:srgbClr val="F8F8F8"/>
                </a:solidFill>
                <a:ea typeface="+mn-ea"/>
                <a:cs typeface="+mn-cs"/>
              </a:rPr>
              <a:t>Dynamic Fire </a:t>
            </a:r>
            <a:r>
              <a:rPr lang="en-US" sz="4000" dirty="0" smtClean="0">
                <a:solidFill>
                  <a:srgbClr val="F8F8F8"/>
                </a:solidFill>
                <a:ea typeface="+mn-ea"/>
                <a:cs typeface="+mn-cs"/>
              </a:rPr>
              <a:t>Emissions</a:t>
            </a:r>
            <a:endParaRPr lang="en-US" sz="4000" dirty="0">
              <a:solidFill>
                <a:srgbClr val="F8F8F8"/>
              </a:solidFill>
              <a:ea typeface="+mn-ea"/>
              <a:cs typeface="+mn-cs"/>
            </a:endParaRPr>
          </a:p>
        </p:txBody>
      </p:sp>
      <p:sp>
        <p:nvSpPr>
          <p:cNvPr id="27656" name="Rectangle 3"/>
          <p:cNvSpPr>
            <a:spLocks noChangeArrowheads="1"/>
          </p:cNvSpPr>
          <p:nvPr/>
        </p:nvSpPr>
        <p:spPr bwMode="auto">
          <a:xfrm>
            <a:off x="381000" y="838200"/>
            <a:ext cx="846552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marL="285750" indent="-285750">
              <a:buFont typeface="Wingdings" charset="2"/>
              <a:buChar char="v"/>
            </a:pPr>
            <a:r>
              <a:rPr lang="en-US" altLang="zh-CN" sz="3200" dirty="0">
                <a:solidFill>
                  <a:schemeClr val="bg1"/>
                </a:solidFill>
                <a:latin typeface="Calibri"/>
                <a:ea typeface="宋体" charset="0"/>
                <a:cs typeface="Calibri"/>
              </a:rPr>
              <a:t> Fire detection: NOAA Hazard Mapping </a:t>
            </a:r>
            <a:r>
              <a:rPr lang="en-US" altLang="zh-CN" sz="3200" dirty="0" smtClean="0">
                <a:solidFill>
                  <a:schemeClr val="bg1"/>
                </a:solidFill>
                <a:latin typeface="Calibri"/>
                <a:ea typeface="宋体" charset="0"/>
                <a:cs typeface="Calibri"/>
              </a:rPr>
              <a:t>System</a:t>
            </a:r>
            <a:endParaRPr lang="en-US" altLang="zh-CN" sz="3200" i="1" dirty="0">
              <a:solidFill>
                <a:schemeClr val="bg1"/>
              </a:solidFill>
              <a:latin typeface="Calibri"/>
              <a:ea typeface="宋体" charset="0"/>
              <a:cs typeface="Calibri"/>
            </a:endParaRPr>
          </a:p>
        </p:txBody>
      </p:sp>
      <p:sp>
        <p:nvSpPr>
          <p:cNvPr id="27657" name="Rectangle 5"/>
          <p:cNvSpPr>
            <a:spLocks noChangeArrowheads="1"/>
          </p:cNvSpPr>
          <p:nvPr/>
        </p:nvSpPr>
        <p:spPr bwMode="auto">
          <a:xfrm>
            <a:off x="370010" y="2057400"/>
            <a:ext cx="862159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marL="285750" indent="-285750">
              <a:buFont typeface="Wingdings" charset="2"/>
              <a:buChar char="v"/>
            </a:pPr>
            <a:r>
              <a:rPr lang="en-US" altLang="zh-CN" sz="3200" dirty="0">
                <a:solidFill>
                  <a:schemeClr val="bg1"/>
                </a:solidFill>
                <a:latin typeface="Calibri"/>
                <a:ea typeface="宋体" charset="0"/>
                <a:cs typeface="Calibri"/>
              </a:rPr>
              <a:t> ARL modifications for optimal </a:t>
            </a:r>
            <a:r>
              <a:rPr lang="en-US" altLang="zh-CN" sz="3200" dirty="0" smtClean="0">
                <a:solidFill>
                  <a:schemeClr val="bg1"/>
                </a:solidFill>
                <a:latin typeface="Calibri"/>
                <a:ea typeface="宋体" charset="0"/>
                <a:cs typeface="Calibri"/>
              </a:rPr>
              <a:t>performance</a:t>
            </a:r>
            <a:endParaRPr lang="en-US" altLang="zh-CN" sz="3200" dirty="0">
              <a:solidFill>
                <a:schemeClr val="bg1"/>
              </a:solidFill>
              <a:latin typeface="Calibri"/>
              <a:ea typeface="宋体" charset="0"/>
              <a:cs typeface="Calibri"/>
            </a:endParaRPr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381000" y="15240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marL="285750" indent="-285750">
              <a:buFont typeface="Wingdings" charset="2"/>
              <a:buChar char="v"/>
            </a:pPr>
            <a:r>
              <a:rPr lang="en-US" altLang="zh-CN" sz="3200" dirty="0">
                <a:solidFill>
                  <a:schemeClr val="bg1"/>
                </a:solidFill>
                <a:latin typeface="Calibri"/>
                <a:ea typeface="宋体" charset="0"/>
                <a:cs typeface="Calibri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Calibri"/>
                <a:ea typeface="宋体" charset="0"/>
                <a:cs typeface="Calibri"/>
              </a:rPr>
              <a:t>Emissions </a:t>
            </a:r>
            <a:r>
              <a:rPr lang="en-US" altLang="zh-CN" sz="3200" dirty="0">
                <a:solidFill>
                  <a:schemeClr val="bg1"/>
                </a:solidFill>
                <a:latin typeface="Calibri"/>
                <a:ea typeface="宋体" charset="0"/>
                <a:cs typeface="Calibri"/>
              </a:rPr>
              <a:t>estimation: </a:t>
            </a:r>
            <a:r>
              <a:rPr lang="en-US" altLang="zh-CN" sz="3200" dirty="0" err="1" smtClean="0">
                <a:solidFill>
                  <a:schemeClr val="bg1"/>
                </a:solidFill>
                <a:latin typeface="Calibri"/>
                <a:ea typeface="宋体" charset="0"/>
                <a:cs typeface="Calibri"/>
              </a:rPr>
              <a:t>BlueSky</a:t>
            </a:r>
            <a:endParaRPr lang="en-US" altLang="zh-CN" sz="3200" i="1" dirty="0">
              <a:solidFill>
                <a:schemeClr val="bg1"/>
              </a:solidFill>
              <a:latin typeface="Calibri"/>
              <a:ea typeface="宋体" charset="0"/>
              <a:cs typeface="Calibri"/>
            </a:endParaRPr>
          </a:p>
        </p:txBody>
      </p:sp>
      <p:pic>
        <p:nvPicPr>
          <p:cNvPr id="27663" name="Picture 1" descr="20150818.5X.PM2P5.sp.an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342" y="3124200"/>
            <a:ext cx="515328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4" name="TextBox 2"/>
          <p:cNvSpPr txBox="1">
            <a:spLocks noChangeArrowheads="1"/>
          </p:cNvSpPr>
          <p:nvPr/>
        </p:nvSpPr>
        <p:spPr bwMode="auto">
          <a:xfrm>
            <a:off x="809625" y="50196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276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886200" cy="353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6" name="TextBox 1"/>
          <p:cNvSpPr txBox="1">
            <a:spLocks noChangeArrowheads="1"/>
          </p:cNvSpPr>
          <p:nvPr/>
        </p:nvSpPr>
        <p:spPr bwMode="auto">
          <a:xfrm>
            <a:off x="990600" y="3200400"/>
            <a:ext cx="215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ea typeface="宋体" charset="0"/>
                <a:cs typeface="宋体" charset="0"/>
              </a:rPr>
              <a:t>Aqua MODIS AOD </a:t>
            </a:r>
            <a:endParaRPr lang="en-US" sz="1800" dirty="0"/>
          </a:p>
        </p:txBody>
      </p:sp>
      <p:sp>
        <p:nvSpPr>
          <p:cNvPr id="27667" name="Rectangle 2"/>
          <p:cNvSpPr>
            <a:spLocks noChangeArrowheads="1"/>
          </p:cNvSpPr>
          <p:nvPr/>
        </p:nvSpPr>
        <p:spPr bwMode="auto">
          <a:xfrm>
            <a:off x="5257800" y="3048000"/>
            <a:ext cx="310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ea typeface="宋体" charset="0"/>
                <a:cs typeface="宋体" charset="0"/>
              </a:rPr>
              <a:t>NAQFC PM</a:t>
            </a:r>
            <a:r>
              <a:rPr lang="en-US" altLang="zh-CN" b="1" baseline="-25000" dirty="0">
                <a:ea typeface="宋体" charset="0"/>
                <a:cs typeface="宋体" charset="0"/>
              </a:rPr>
              <a:t>2.5</a:t>
            </a:r>
            <a:r>
              <a:rPr lang="en-US" altLang="zh-CN" b="1" dirty="0">
                <a:ea typeface="宋体" charset="0"/>
                <a:cs typeface="宋体" charset="0"/>
              </a:rPr>
              <a:t> Forecasting</a:t>
            </a:r>
            <a:endParaRPr lang="en-US" dirty="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hi_miso_emis_mov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48335"/>
            <a:ext cx="38862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Screen Shot 2014-11-07 at 12.09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419600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Screen Shot 2014-11-07 at 12.10.09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4419600" cy="33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905000" y="925512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2013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5410200" y="710624"/>
            <a:ext cx="24384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Validation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4953000" y="5862935"/>
            <a:ext cx="3886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91A4F"/>
                </a:solidFill>
              </a:rPr>
              <a:t>NAQFC Hawaii </a:t>
            </a:r>
            <a:r>
              <a:rPr lang="en-US" b="1" dirty="0">
                <a:solidFill>
                  <a:srgbClr val="091A4F"/>
                </a:solidFill>
              </a:rPr>
              <a:t>D</a:t>
            </a:r>
            <a:r>
              <a:rPr lang="en-US" b="1" dirty="0" smtClean="0">
                <a:solidFill>
                  <a:srgbClr val="091A4F"/>
                </a:solidFill>
              </a:rPr>
              <a:t>omain</a:t>
            </a:r>
            <a:endParaRPr lang="en-US" b="1" dirty="0">
              <a:solidFill>
                <a:srgbClr val="091A4F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7848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Calibri" charset="0"/>
                <a:ea typeface="宋体" charset="0"/>
                <a:cs typeface="宋体" charset="0"/>
              </a:rPr>
              <a:t>Satellite Retrievals of Marine Emissions</a:t>
            </a:r>
            <a:endParaRPr lang="en-US" altLang="zh-CN" sz="3600" dirty="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2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08744"/>
            <a:ext cx="1034256" cy="1034256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5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i.Pan\Desktop\nwpara5\an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54" y="762000"/>
            <a:ext cx="728064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800" y="135930"/>
            <a:ext cx="85344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sz="4000" b="0" kern="0" dirty="0" smtClean="0">
                <a:solidFill>
                  <a:schemeClr val="bg1"/>
                </a:solidFill>
                <a:effectLst/>
              </a:rPr>
              <a:t>Blowing Dust Event -- PM</a:t>
            </a:r>
            <a:r>
              <a:rPr lang="en-US" sz="4000" b="0" kern="0" baseline="-25000" dirty="0" smtClean="0">
                <a:solidFill>
                  <a:schemeClr val="bg1"/>
                </a:solidFill>
                <a:effectLst/>
              </a:rPr>
              <a:t>2.5</a:t>
            </a:r>
            <a:r>
              <a:rPr lang="en-US" sz="4000" b="0" kern="0" dirty="0" smtClean="0">
                <a:solidFill>
                  <a:schemeClr val="bg1"/>
                </a:solidFill>
                <a:effectLst/>
              </a:rPr>
              <a:t> Forecast</a:t>
            </a:r>
            <a:endParaRPr lang="en-US" sz="4000" b="0" kern="0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42" y="5334000"/>
            <a:ext cx="244425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+mn-cs"/>
              </a:rPr>
              <a:t>NOAA/NESDIS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+mn-cs"/>
              </a:rPr>
              <a:t>HMS Dust Observations:</a:t>
            </a:r>
            <a:endParaRPr lang="en-US" sz="2400" dirty="0">
              <a:solidFill>
                <a:schemeClr val="bg1"/>
              </a:solidFill>
              <a:latin typeface="Arial"/>
              <a:cs typeface="+mn-cs"/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13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38400" y="5257800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"/>
              </a:rPr>
              <a:t>California/Arizona: An area of moderately/dense blowing dust was visible sweeping across northern Baja California/Arizona into western New Mexico behind a strong cold frontal boundary.</a:t>
            </a:r>
            <a:endParaRPr lang="en-US" sz="2000" dirty="0">
              <a:solidFill>
                <a:schemeClr val="bg1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5132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533400" y="4133850"/>
            <a:ext cx="411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Calibri" charset="0"/>
              </a:rPr>
              <a:t>Chinese Sand and Dust Network </a:t>
            </a:r>
          </a:p>
        </p:txBody>
      </p: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4800600" y="4191000"/>
            <a:ext cx="40481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Calibri" charset="0"/>
              </a:rPr>
              <a:t>The US Aerosol Network IMPROVE</a:t>
            </a:r>
            <a:endParaRPr lang="zh-CN" altLang="en-US" sz="36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8436" name="Picture 6" descr="IMPROVE_s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609242" y="5334000"/>
            <a:ext cx="38103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Calibri" charset="0"/>
              </a:rPr>
              <a:t>(Wang et al., 2008)</a:t>
            </a:r>
            <a:endParaRPr lang="zh-CN" altLang="en-US" sz="36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228600"/>
            <a:ext cx="8077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Dust Observations to Verify Forecasts</a:t>
            </a:r>
            <a:endParaRPr lang="en-US" sz="4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9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27438"/>
            <a:ext cx="81534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72"/>
          <p:cNvSpPr>
            <a:spLocks noChangeArrowheads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4400">
              <a:latin typeface="Calibri" charset="0"/>
            </a:endParaRPr>
          </a:p>
        </p:txBody>
      </p:sp>
      <p:sp>
        <p:nvSpPr>
          <p:cNvPr id="20484" name="Text Box 131"/>
          <p:cNvSpPr txBox="1">
            <a:spLocks noChangeArrowheads="1"/>
          </p:cNvSpPr>
          <p:nvPr/>
        </p:nvSpPr>
        <p:spPr bwMode="auto">
          <a:xfrm>
            <a:off x="304800" y="54114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000" dirty="0">
                <a:solidFill>
                  <a:srgbClr val="FFFFFF"/>
                </a:solidFill>
                <a:latin typeface="Calibri" charset="0"/>
              </a:rPr>
              <a:t>Satellite-aided Algorithm Development</a:t>
            </a:r>
            <a:endParaRPr lang="zh-CN" altLang="en-US" sz="4000" dirty="0">
              <a:solidFill>
                <a:srgbClr val="FFFFFF"/>
              </a:solidFill>
              <a:latin typeface="Calibri" charset="0"/>
            </a:endParaRPr>
          </a:p>
        </p:txBody>
      </p:sp>
      <p:grpSp>
        <p:nvGrpSpPr>
          <p:cNvPr id="20485" name="Group 19"/>
          <p:cNvGrpSpPr>
            <a:grpSpLocks/>
          </p:cNvGrpSpPr>
          <p:nvPr/>
        </p:nvGrpSpPr>
        <p:grpSpPr bwMode="auto">
          <a:xfrm>
            <a:off x="228600" y="949325"/>
            <a:ext cx="3048000" cy="2514600"/>
            <a:chOff x="0" y="457200"/>
            <a:chExt cx="3200400" cy="2514600"/>
          </a:xfrm>
        </p:grpSpPr>
        <p:pic>
          <p:nvPicPr>
            <p:cNvPr id="20503" name="Picture 1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200"/>
              <a:ext cx="32004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4" name="TextBox 82"/>
            <p:cNvSpPr txBox="1">
              <a:spLocks noChangeArrowheads="1"/>
            </p:cNvSpPr>
            <p:nvPr/>
          </p:nvSpPr>
          <p:spPr bwMode="auto">
            <a:xfrm>
              <a:off x="1360171" y="1619250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15000"/>
                <a:buFont typeface="Arial" charset="0"/>
                <a:buChar char="•"/>
              </a:pPr>
              <a:r>
                <a:rPr lang="zh-CN" altLang="en-US" b="1">
                  <a:latin typeface="Calibri" charset="0"/>
                </a:rPr>
                <a:t>  </a:t>
              </a:r>
              <a:r>
                <a:rPr lang="en-US" altLang="zh-CN" b="1">
                  <a:latin typeface="Calibri" charset="0"/>
                </a:rPr>
                <a:t>GUMO</a:t>
              </a:r>
            </a:p>
          </p:txBody>
        </p:sp>
      </p:grpSp>
      <p:sp>
        <p:nvSpPr>
          <p:cNvPr id="20486" name="TextBox 80"/>
          <p:cNvSpPr txBox="1">
            <a:spLocks noChangeArrowheads="1"/>
          </p:cNvSpPr>
          <p:nvPr/>
        </p:nvSpPr>
        <p:spPr bwMode="auto">
          <a:xfrm>
            <a:off x="228600" y="1025525"/>
            <a:ext cx="203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n-US" altLang="zh-CN" b="1">
                <a:latin typeface="Calibri" charset="0"/>
                <a:cs typeface="Arial" charset="0"/>
              </a:rPr>
              <a:t>Apr. 15, 2003</a:t>
            </a:r>
          </a:p>
        </p:txBody>
      </p:sp>
      <p:grpSp>
        <p:nvGrpSpPr>
          <p:cNvPr id="20487" name="Group 20"/>
          <p:cNvGrpSpPr>
            <a:grpSpLocks/>
          </p:cNvGrpSpPr>
          <p:nvPr/>
        </p:nvGrpSpPr>
        <p:grpSpPr bwMode="auto">
          <a:xfrm>
            <a:off x="3352800" y="949325"/>
            <a:ext cx="2819400" cy="2560638"/>
            <a:chOff x="3276600" y="457200"/>
            <a:chExt cx="2819400" cy="2560340"/>
          </a:xfrm>
        </p:grpSpPr>
        <p:pic>
          <p:nvPicPr>
            <p:cNvPr id="20500" name="Picture 120" descr="Dust Storm in Texa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457200"/>
              <a:ext cx="28194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1" name="TextBox 87"/>
            <p:cNvSpPr txBox="1">
              <a:spLocks noChangeArrowheads="1"/>
            </p:cNvSpPr>
            <p:nvPr/>
          </p:nvSpPr>
          <p:spPr bwMode="auto">
            <a:xfrm>
              <a:off x="4603750" y="1714500"/>
              <a:ext cx="13398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15000"/>
                <a:buFont typeface="Arial" charset="0"/>
                <a:buChar char="•"/>
              </a:pPr>
              <a:r>
                <a:rPr lang="zh-CN" altLang="en-US" b="1">
                  <a:latin typeface="Calibri" charset="0"/>
                </a:rPr>
                <a:t> </a:t>
              </a:r>
              <a:r>
                <a:rPr lang="en-US" altLang="zh-CN" b="1">
                  <a:latin typeface="Calibri" charset="0"/>
                </a:rPr>
                <a:t>GUMO</a:t>
              </a:r>
            </a:p>
          </p:txBody>
        </p:sp>
        <p:sp>
          <p:nvSpPr>
            <p:cNvPr id="20502" name="TextBox 88"/>
            <p:cNvSpPr txBox="1">
              <a:spLocks noChangeArrowheads="1"/>
            </p:cNvSpPr>
            <p:nvPr/>
          </p:nvSpPr>
          <p:spPr bwMode="auto">
            <a:xfrm>
              <a:off x="4935538" y="2555631"/>
              <a:ext cx="1008062" cy="461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15000"/>
                <a:buFont typeface="Arial" charset="0"/>
                <a:buChar char="•"/>
              </a:pPr>
              <a:r>
                <a:rPr lang="en-US" altLang="zh-CN" b="1">
                  <a:latin typeface="Calibri" charset="0"/>
                  <a:cs typeface="Arial" charset="0"/>
                </a:rPr>
                <a:t>BIBE</a:t>
              </a:r>
            </a:p>
          </p:txBody>
        </p:sp>
      </p:grpSp>
      <p:sp>
        <p:nvSpPr>
          <p:cNvPr id="20488" name="TextBox 85"/>
          <p:cNvSpPr txBox="1">
            <a:spLocks noChangeArrowheads="1"/>
          </p:cNvSpPr>
          <p:nvPr/>
        </p:nvSpPr>
        <p:spPr bwMode="auto">
          <a:xfrm>
            <a:off x="3429000" y="1025525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n-US" altLang="zh-CN" b="1">
                <a:latin typeface="Calibri" charset="0"/>
                <a:cs typeface="Arial" charset="0"/>
              </a:rPr>
              <a:t>Nov. 27, 2005</a:t>
            </a:r>
          </a:p>
        </p:txBody>
      </p:sp>
      <p:grpSp>
        <p:nvGrpSpPr>
          <p:cNvPr id="20489" name="Group 21"/>
          <p:cNvGrpSpPr>
            <a:grpSpLocks/>
          </p:cNvGrpSpPr>
          <p:nvPr/>
        </p:nvGrpSpPr>
        <p:grpSpPr bwMode="auto">
          <a:xfrm>
            <a:off x="6248400" y="914400"/>
            <a:ext cx="2743200" cy="2549525"/>
            <a:chOff x="6172200" y="421688"/>
            <a:chExt cx="2819400" cy="2550112"/>
          </a:xfrm>
        </p:grpSpPr>
        <p:pic>
          <p:nvPicPr>
            <p:cNvPr id="20497" name="Picture 124" descr="Dust Storm in Southern Californ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57200"/>
              <a:ext cx="28194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TextBox 93"/>
            <p:cNvSpPr txBox="1">
              <a:spLocks noChangeArrowheads="1"/>
            </p:cNvSpPr>
            <p:nvPr/>
          </p:nvSpPr>
          <p:spPr bwMode="auto">
            <a:xfrm>
              <a:off x="6553993" y="1126700"/>
              <a:ext cx="1497806" cy="46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15000"/>
                <a:buFont typeface="Arial" charset="0"/>
                <a:buChar char="•"/>
              </a:pPr>
              <a:r>
                <a:rPr lang="zh-CN" altLang="en-US" b="1">
                  <a:latin typeface="Calibri" charset="0"/>
                </a:rPr>
                <a:t> </a:t>
              </a:r>
              <a:r>
                <a:rPr lang="en-US" altLang="zh-CN" b="1">
                  <a:latin typeface="Calibri" charset="0"/>
                </a:rPr>
                <a:t>SAGO1</a:t>
              </a:r>
            </a:p>
          </p:txBody>
        </p:sp>
        <p:sp>
          <p:nvSpPr>
            <p:cNvPr id="20499" name="TextBox 99"/>
            <p:cNvSpPr txBox="1">
              <a:spLocks noChangeArrowheads="1"/>
            </p:cNvSpPr>
            <p:nvPr/>
          </p:nvSpPr>
          <p:spPr bwMode="auto">
            <a:xfrm>
              <a:off x="6909682" y="421688"/>
              <a:ext cx="1455385" cy="46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15000"/>
                <a:buFont typeface="Arial" charset="0"/>
                <a:buChar char="•"/>
              </a:pPr>
              <a:r>
                <a:rPr lang="zh-CN" altLang="en-US" b="1">
                  <a:latin typeface="Calibri" charset="0"/>
                </a:rPr>
                <a:t> </a:t>
              </a:r>
              <a:r>
                <a:rPr lang="en-US" altLang="zh-CN" b="1">
                  <a:latin typeface="Calibri" charset="0"/>
                </a:rPr>
                <a:t>DEVA</a:t>
              </a:r>
            </a:p>
          </p:txBody>
        </p:sp>
      </p:grpSp>
      <p:sp>
        <p:nvSpPr>
          <p:cNvPr id="20490" name="TextBox 91"/>
          <p:cNvSpPr txBox="1">
            <a:spLocks noChangeArrowheads="1"/>
          </p:cNvSpPr>
          <p:nvPr/>
        </p:nvSpPr>
        <p:spPr bwMode="auto">
          <a:xfrm>
            <a:off x="6858000" y="27432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n-US" altLang="zh-CN" b="1">
                <a:latin typeface="Calibri" charset="0"/>
                <a:cs typeface="Arial" charset="0"/>
              </a:rPr>
              <a:t>Apr. 12, 2007</a:t>
            </a:r>
          </a:p>
        </p:txBody>
      </p:sp>
      <p:sp>
        <p:nvSpPr>
          <p:cNvPr id="71" name="Line 119"/>
          <p:cNvSpPr>
            <a:spLocks noChangeShapeType="1"/>
          </p:cNvSpPr>
          <p:nvPr/>
        </p:nvSpPr>
        <p:spPr bwMode="auto">
          <a:xfrm>
            <a:off x="1676400" y="2438400"/>
            <a:ext cx="1676400" cy="16764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119"/>
          <p:cNvSpPr>
            <a:spLocks noChangeShapeType="1"/>
          </p:cNvSpPr>
          <p:nvPr/>
        </p:nvSpPr>
        <p:spPr bwMode="auto">
          <a:xfrm flipH="1">
            <a:off x="1828800" y="2514600"/>
            <a:ext cx="2971800" cy="2133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119"/>
          <p:cNvSpPr>
            <a:spLocks noChangeShapeType="1"/>
          </p:cNvSpPr>
          <p:nvPr/>
        </p:nvSpPr>
        <p:spPr bwMode="auto">
          <a:xfrm flipH="1">
            <a:off x="4953000" y="3352800"/>
            <a:ext cx="152400" cy="19050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119"/>
          <p:cNvSpPr>
            <a:spLocks noChangeShapeType="1"/>
          </p:cNvSpPr>
          <p:nvPr/>
        </p:nvSpPr>
        <p:spPr bwMode="auto">
          <a:xfrm flipH="1">
            <a:off x="6553200" y="1905000"/>
            <a:ext cx="228600" cy="34290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119"/>
          <p:cNvSpPr>
            <a:spLocks noChangeShapeType="1"/>
          </p:cNvSpPr>
          <p:nvPr/>
        </p:nvSpPr>
        <p:spPr bwMode="auto">
          <a:xfrm>
            <a:off x="7162800" y="1219200"/>
            <a:ext cx="914400" cy="41148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Rectangle 75"/>
          <p:cNvSpPr>
            <a:spLocks noChangeArrowheads="1"/>
          </p:cNvSpPr>
          <p:nvPr/>
        </p:nvSpPr>
        <p:spPr bwMode="auto">
          <a:xfrm rot="-5400000">
            <a:off x="-913416" y="4766192"/>
            <a:ext cx="2593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  <a:latin typeface="+mj-lt"/>
              </a:rPr>
              <a:t>Crustal  (mg/m</a:t>
            </a:r>
            <a:r>
              <a:rPr lang="en-US" altLang="zh-CN" sz="2800" baseline="30000" dirty="0">
                <a:solidFill>
                  <a:srgbClr val="FFFFFF"/>
                </a:solidFill>
                <a:latin typeface="+mj-lt"/>
              </a:rPr>
              <a:t>3</a:t>
            </a:r>
            <a:r>
              <a:rPr lang="en-US" altLang="zh-CN" sz="2800" dirty="0">
                <a:solidFill>
                  <a:srgbClr val="FFFFFF"/>
                </a:solidFill>
                <a:latin typeface="+mj-lt"/>
              </a:rPr>
              <a:t>)</a:t>
            </a:r>
            <a:endParaRPr lang="zh-CN" altLang="en-US"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0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80772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72"/>
          <p:cNvSpPr>
            <a:spLocks noChangeArrowheads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4400">
              <a:latin typeface="Calibri" charset="0"/>
            </a:endParaRPr>
          </a:p>
        </p:txBody>
      </p:sp>
      <p:grpSp>
        <p:nvGrpSpPr>
          <p:cNvPr id="21509" name="Group 19"/>
          <p:cNvGrpSpPr>
            <a:grpSpLocks/>
          </p:cNvGrpSpPr>
          <p:nvPr/>
        </p:nvGrpSpPr>
        <p:grpSpPr bwMode="auto">
          <a:xfrm>
            <a:off x="228600" y="949325"/>
            <a:ext cx="3048000" cy="2514600"/>
            <a:chOff x="0" y="457200"/>
            <a:chExt cx="3200400" cy="2514600"/>
          </a:xfrm>
        </p:grpSpPr>
        <p:pic>
          <p:nvPicPr>
            <p:cNvPr id="21527" name="Picture 1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200"/>
              <a:ext cx="32004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8" name="TextBox 82"/>
            <p:cNvSpPr txBox="1">
              <a:spLocks noChangeArrowheads="1"/>
            </p:cNvSpPr>
            <p:nvPr/>
          </p:nvSpPr>
          <p:spPr bwMode="auto">
            <a:xfrm>
              <a:off x="1360171" y="1619250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15000"/>
                <a:buFont typeface="Arial" charset="0"/>
                <a:buChar char="•"/>
              </a:pPr>
              <a:r>
                <a:rPr lang="zh-CN" altLang="en-US" b="1">
                  <a:latin typeface="Calibri" charset="0"/>
                </a:rPr>
                <a:t>  </a:t>
              </a:r>
              <a:r>
                <a:rPr lang="en-US" altLang="zh-CN" b="1">
                  <a:latin typeface="Calibri" charset="0"/>
                </a:rPr>
                <a:t>GUMO</a:t>
              </a:r>
            </a:p>
          </p:txBody>
        </p:sp>
      </p:grpSp>
      <p:sp>
        <p:nvSpPr>
          <p:cNvPr id="21510" name="TextBox 80"/>
          <p:cNvSpPr txBox="1">
            <a:spLocks noChangeArrowheads="1"/>
          </p:cNvSpPr>
          <p:nvPr/>
        </p:nvSpPr>
        <p:spPr bwMode="auto">
          <a:xfrm>
            <a:off x="228600" y="1025525"/>
            <a:ext cx="203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n-US" altLang="zh-CN" b="1">
                <a:latin typeface="Calibri" charset="0"/>
                <a:cs typeface="Arial" charset="0"/>
              </a:rPr>
              <a:t>Apr. 15, 2003</a:t>
            </a:r>
          </a:p>
        </p:txBody>
      </p:sp>
      <p:grpSp>
        <p:nvGrpSpPr>
          <p:cNvPr id="21511" name="Group 20"/>
          <p:cNvGrpSpPr>
            <a:grpSpLocks/>
          </p:cNvGrpSpPr>
          <p:nvPr/>
        </p:nvGrpSpPr>
        <p:grpSpPr bwMode="auto">
          <a:xfrm>
            <a:off x="3352800" y="949325"/>
            <a:ext cx="2819400" cy="2560638"/>
            <a:chOff x="3276600" y="457200"/>
            <a:chExt cx="2819400" cy="2560340"/>
          </a:xfrm>
        </p:grpSpPr>
        <p:pic>
          <p:nvPicPr>
            <p:cNvPr id="21524" name="Picture 120" descr="Dust Storm in Texa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457200"/>
              <a:ext cx="28194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5" name="TextBox 87"/>
            <p:cNvSpPr txBox="1">
              <a:spLocks noChangeArrowheads="1"/>
            </p:cNvSpPr>
            <p:nvPr/>
          </p:nvSpPr>
          <p:spPr bwMode="auto">
            <a:xfrm>
              <a:off x="4603750" y="1714500"/>
              <a:ext cx="13398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15000"/>
                <a:buFont typeface="Arial" charset="0"/>
                <a:buChar char="•"/>
              </a:pPr>
              <a:r>
                <a:rPr lang="zh-CN" altLang="en-US" b="1">
                  <a:latin typeface="Calibri" charset="0"/>
                </a:rPr>
                <a:t> </a:t>
              </a:r>
              <a:r>
                <a:rPr lang="en-US" altLang="zh-CN" b="1">
                  <a:latin typeface="Calibri" charset="0"/>
                </a:rPr>
                <a:t>GUMO</a:t>
              </a:r>
            </a:p>
          </p:txBody>
        </p:sp>
        <p:sp>
          <p:nvSpPr>
            <p:cNvPr id="21526" name="TextBox 88"/>
            <p:cNvSpPr txBox="1">
              <a:spLocks noChangeArrowheads="1"/>
            </p:cNvSpPr>
            <p:nvPr/>
          </p:nvSpPr>
          <p:spPr bwMode="auto">
            <a:xfrm>
              <a:off x="4935538" y="2555631"/>
              <a:ext cx="1008062" cy="461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15000"/>
                <a:buFont typeface="Arial" charset="0"/>
                <a:buChar char="•"/>
              </a:pPr>
              <a:r>
                <a:rPr lang="en-US" altLang="zh-CN" b="1">
                  <a:latin typeface="Calibri" charset="0"/>
                  <a:cs typeface="Arial" charset="0"/>
                </a:rPr>
                <a:t>BIBE</a:t>
              </a:r>
            </a:p>
          </p:txBody>
        </p:sp>
      </p:grpSp>
      <p:sp>
        <p:nvSpPr>
          <p:cNvPr id="21512" name="TextBox 85"/>
          <p:cNvSpPr txBox="1">
            <a:spLocks noChangeArrowheads="1"/>
          </p:cNvSpPr>
          <p:nvPr/>
        </p:nvSpPr>
        <p:spPr bwMode="auto">
          <a:xfrm>
            <a:off x="3429000" y="1025525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n-US" altLang="zh-CN" b="1">
                <a:latin typeface="Calibri" charset="0"/>
                <a:cs typeface="Arial" charset="0"/>
              </a:rPr>
              <a:t>Nov. 27, 2005</a:t>
            </a:r>
          </a:p>
        </p:txBody>
      </p:sp>
      <p:grpSp>
        <p:nvGrpSpPr>
          <p:cNvPr id="21513" name="Group 21"/>
          <p:cNvGrpSpPr>
            <a:grpSpLocks/>
          </p:cNvGrpSpPr>
          <p:nvPr/>
        </p:nvGrpSpPr>
        <p:grpSpPr bwMode="auto">
          <a:xfrm>
            <a:off x="6248400" y="914400"/>
            <a:ext cx="2743200" cy="2549525"/>
            <a:chOff x="6172200" y="421688"/>
            <a:chExt cx="2819400" cy="2550112"/>
          </a:xfrm>
        </p:grpSpPr>
        <p:pic>
          <p:nvPicPr>
            <p:cNvPr id="21521" name="Picture 124" descr="Dust Storm in Southern Californ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57200"/>
              <a:ext cx="28194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2" name="TextBox 93"/>
            <p:cNvSpPr txBox="1">
              <a:spLocks noChangeArrowheads="1"/>
            </p:cNvSpPr>
            <p:nvPr/>
          </p:nvSpPr>
          <p:spPr bwMode="auto">
            <a:xfrm>
              <a:off x="6553993" y="1126700"/>
              <a:ext cx="1497806" cy="46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15000"/>
                <a:buFont typeface="Arial" charset="0"/>
                <a:buChar char="•"/>
              </a:pPr>
              <a:r>
                <a:rPr lang="zh-CN" altLang="en-US" b="1">
                  <a:latin typeface="Calibri" charset="0"/>
                </a:rPr>
                <a:t> </a:t>
              </a:r>
              <a:r>
                <a:rPr lang="en-US" altLang="zh-CN" b="1">
                  <a:latin typeface="Calibri" charset="0"/>
                </a:rPr>
                <a:t>SAGO1</a:t>
              </a:r>
            </a:p>
          </p:txBody>
        </p:sp>
        <p:sp>
          <p:nvSpPr>
            <p:cNvPr id="21523" name="TextBox 99"/>
            <p:cNvSpPr txBox="1">
              <a:spLocks noChangeArrowheads="1"/>
            </p:cNvSpPr>
            <p:nvPr/>
          </p:nvSpPr>
          <p:spPr bwMode="auto">
            <a:xfrm>
              <a:off x="6909682" y="421688"/>
              <a:ext cx="1455385" cy="46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15000"/>
                <a:buFont typeface="Arial" charset="0"/>
                <a:buChar char="•"/>
              </a:pPr>
              <a:r>
                <a:rPr lang="zh-CN" altLang="en-US" b="1">
                  <a:latin typeface="Calibri" charset="0"/>
                </a:rPr>
                <a:t> </a:t>
              </a:r>
              <a:r>
                <a:rPr lang="en-US" altLang="zh-CN" b="1">
                  <a:latin typeface="Calibri" charset="0"/>
                </a:rPr>
                <a:t>DEVA</a:t>
              </a:r>
            </a:p>
          </p:txBody>
        </p:sp>
      </p:grpSp>
      <p:sp>
        <p:nvSpPr>
          <p:cNvPr id="21514" name="TextBox 91"/>
          <p:cNvSpPr txBox="1">
            <a:spLocks noChangeArrowheads="1"/>
          </p:cNvSpPr>
          <p:nvPr/>
        </p:nvSpPr>
        <p:spPr bwMode="auto">
          <a:xfrm>
            <a:off x="6858000" y="27432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en-US" altLang="zh-CN" b="1">
                <a:latin typeface="Calibri" charset="0"/>
                <a:cs typeface="Arial" charset="0"/>
              </a:rPr>
              <a:t>Apr. 12, 2007</a:t>
            </a:r>
          </a:p>
        </p:txBody>
      </p:sp>
      <p:sp>
        <p:nvSpPr>
          <p:cNvPr id="71" name="Line 119"/>
          <p:cNvSpPr>
            <a:spLocks noChangeShapeType="1"/>
          </p:cNvSpPr>
          <p:nvPr/>
        </p:nvSpPr>
        <p:spPr bwMode="auto">
          <a:xfrm>
            <a:off x="1676400" y="2438400"/>
            <a:ext cx="1600200" cy="2514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119"/>
          <p:cNvSpPr>
            <a:spLocks noChangeShapeType="1"/>
          </p:cNvSpPr>
          <p:nvPr/>
        </p:nvSpPr>
        <p:spPr bwMode="auto">
          <a:xfrm flipH="1">
            <a:off x="1828800" y="2514600"/>
            <a:ext cx="2971800" cy="23622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119"/>
          <p:cNvSpPr>
            <a:spLocks noChangeShapeType="1"/>
          </p:cNvSpPr>
          <p:nvPr/>
        </p:nvSpPr>
        <p:spPr bwMode="auto">
          <a:xfrm flipH="1">
            <a:off x="4876800" y="3352800"/>
            <a:ext cx="228600" cy="18288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119"/>
          <p:cNvSpPr>
            <a:spLocks noChangeShapeType="1"/>
          </p:cNvSpPr>
          <p:nvPr/>
        </p:nvSpPr>
        <p:spPr bwMode="auto">
          <a:xfrm flipH="1">
            <a:off x="6477000" y="1905000"/>
            <a:ext cx="304800" cy="30480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119"/>
          <p:cNvSpPr>
            <a:spLocks noChangeShapeType="1"/>
          </p:cNvSpPr>
          <p:nvPr/>
        </p:nvSpPr>
        <p:spPr bwMode="auto">
          <a:xfrm>
            <a:off x="7162800" y="1219200"/>
            <a:ext cx="762000" cy="3657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131"/>
          <p:cNvSpPr txBox="1">
            <a:spLocks noChangeArrowheads="1"/>
          </p:cNvSpPr>
          <p:nvPr/>
        </p:nvSpPr>
        <p:spPr bwMode="auto">
          <a:xfrm>
            <a:off x="304800" y="19334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000" dirty="0">
                <a:solidFill>
                  <a:srgbClr val="FFFFFF"/>
                </a:solidFill>
                <a:latin typeface="Calibri" charset="0"/>
              </a:rPr>
              <a:t>Satellite-aided Algorithm Development</a:t>
            </a:r>
            <a:endParaRPr lang="zh-CN" altLang="en-US" sz="40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16</a:t>
            </a:fld>
            <a:endParaRPr lang="en-US" dirty="0"/>
          </a:p>
        </p:txBody>
      </p:sp>
      <p:sp>
        <p:nvSpPr>
          <p:cNvPr id="30" name="Rectangle 75"/>
          <p:cNvSpPr>
            <a:spLocks noChangeArrowheads="1"/>
          </p:cNvSpPr>
          <p:nvPr/>
        </p:nvSpPr>
        <p:spPr bwMode="auto">
          <a:xfrm rot="-5400000">
            <a:off x="-601950" y="4645828"/>
            <a:ext cx="18998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FFFF"/>
                </a:solidFill>
                <a:latin typeface="Calibri" charset="0"/>
              </a:rPr>
              <a:t>PM</a:t>
            </a:r>
            <a:r>
              <a:rPr lang="en-US" altLang="zh-CN" sz="2800" baseline="-25000" dirty="0" smtClean="0">
                <a:solidFill>
                  <a:srgbClr val="FFFFFF"/>
                </a:solidFill>
                <a:latin typeface="Calibri" charset="0"/>
              </a:rPr>
              <a:t>2.5</a:t>
            </a:r>
            <a:r>
              <a:rPr lang="en-US" altLang="zh-CN" sz="2800" dirty="0" smtClean="0">
                <a:solidFill>
                  <a:srgbClr val="FFFFFF"/>
                </a:solidFill>
                <a:latin typeface="Calibri" charset="0"/>
              </a:rPr>
              <a:t>/PM</a:t>
            </a:r>
            <a:r>
              <a:rPr lang="en-US" altLang="zh-CN" sz="2800" baseline="-25000" dirty="0" smtClean="0">
                <a:solidFill>
                  <a:srgbClr val="FFFFFF"/>
                </a:solidFill>
                <a:latin typeface="Calibri" charset="0"/>
              </a:rPr>
              <a:t>10</a:t>
            </a:r>
            <a:endParaRPr lang="zh-CN" altLang="en-US" sz="2800" baseline="-25000" dirty="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5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6"/>
          <p:cNvSpPr txBox="1">
            <a:spLocks noChangeArrowheads="1"/>
          </p:cNvSpPr>
          <p:nvPr/>
        </p:nvSpPr>
        <p:spPr bwMode="auto">
          <a:xfrm>
            <a:off x="671513" y="45227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endParaRPr lang="zh-CN" altLang="en-US" sz="1800">
              <a:latin typeface="Calibri" charset="0"/>
            </a:endParaRPr>
          </a:p>
        </p:txBody>
      </p:sp>
      <p:sp>
        <p:nvSpPr>
          <p:cNvPr id="22533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533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4000" dirty="0" smtClean="0">
                <a:ea typeface="SimSun" pitchFamily="2" charset="-122"/>
                <a:cs typeface="+mj-cs"/>
              </a:rPr>
              <a:t>Identify Dust Storms - Cluster Analysis</a:t>
            </a:r>
          </a:p>
        </p:txBody>
      </p:sp>
      <p:grpSp>
        <p:nvGrpSpPr>
          <p:cNvPr id="22536" name="Group 21"/>
          <p:cNvGrpSpPr>
            <a:grpSpLocks/>
          </p:cNvGrpSpPr>
          <p:nvPr/>
        </p:nvGrpSpPr>
        <p:grpSpPr bwMode="auto">
          <a:xfrm>
            <a:off x="3581222" y="762032"/>
            <a:ext cx="5485960" cy="5690961"/>
            <a:chOff x="1563" y="1408"/>
            <a:chExt cx="8876" cy="9257"/>
          </a:xfrm>
        </p:grpSpPr>
        <p:pic>
          <p:nvPicPr>
            <p:cNvPr id="22543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" y="7853"/>
              <a:ext cx="4274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" y="1440"/>
              <a:ext cx="4710" cy="2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" y="4631"/>
              <a:ext cx="4315" cy="3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" y="1408"/>
              <a:ext cx="3780" cy="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" y="4631"/>
              <a:ext cx="4191" cy="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8" name="Picture 2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2" y="7853"/>
              <a:ext cx="4315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7" name="Rectangle 34"/>
          <p:cNvSpPr>
            <a:spLocks noChangeArrowheads="1"/>
          </p:cNvSpPr>
          <p:nvPr/>
        </p:nvSpPr>
        <p:spPr bwMode="auto">
          <a:xfrm>
            <a:off x="4486381" y="894856"/>
            <a:ext cx="1316482" cy="36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latin typeface="Calibri" charset="0"/>
              </a:rPr>
              <a:t>PM10,PM</a:t>
            </a:r>
            <a:r>
              <a:rPr lang="en-US" altLang="zh-CN" b="1" baseline="-25000">
                <a:latin typeface="Calibri" charset="0"/>
              </a:rPr>
              <a:t>2.5</a:t>
            </a:r>
          </a:p>
        </p:txBody>
      </p:sp>
      <p:sp>
        <p:nvSpPr>
          <p:cNvPr id="22538" name="Rectangle 36"/>
          <p:cNvSpPr>
            <a:spLocks noChangeArrowheads="1"/>
          </p:cNvSpPr>
          <p:nvPr/>
        </p:nvSpPr>
        <p:spPr bwMode="auto">
          <a:xfrm>
            <a:off x="4266967" y="2819400"/>
            <a:ext cx="1752219" cy="64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Calibri" charset="0"/>
              </a:rPr>
              <a:t>Crustal Element Concentration</a:t>
            </a:r>
            <a:endParaRPr lang="en-US" altLang="zh-CN" b="1" baseline="-25000">
              <a:latin typeface="Calibri" charset="0"/>
            </a:endParaRPr>
          </a:p>
        </p:txBody>
      </p:sp>
      <p:sp>
        <p:nvSpPr>
          <p:cNvPr id="22539" name="Rectangle 39"/>
          <p:cNvSpPr>
            <a:spLocks noChangeArrowheads="1"/>
          </p:cNvSpPr>
          <p:nvPr/>
        </p:nvSpPr>
        <p:spPr bwMode="auto">
          <a:xfrm>
            <a:off x="7010400" y="762000"/>
            <a:ext cx="1409192" cy="36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Calibri" charset="0"/>
              </a:rPr>
              <a:t>PM</a:t>
            </a:r>
            <a:r>
              <a:rPr lang="en-US" altLang="zh-CN" b="1" baseline="-25000">
                <a:latin typeface="Calibri" charset="0"/>
              </a:rPr>
              <a:t>2.5</a:t>
            </a:r>
            <a:r>
              <a:rPr lang="en-US" altLang="zh-CN" b="1">
                <a:latin typeface="Calibri" charset="0"/>
              </a:rPr>
              <a:t>/PM</a:t>
            </a:r>
            <a:r>
              <a:rPr lang="en-US" altLang="zh-CN" b="1" baseline="-25000">
                <a:latin typeface="Calibri" charset="0"/>
              </a:rPr>
              <a:t>10</a:t>
            </a:r>
          </a:p>
        </p:txBody>
      </p:sp>
      <p:sp>
        <p:nvSpPr>
          <p:cNvPr id="22540" name="Rectangle 42"/>
          <p:cNvSpPr>
            <a:spLocks noChangeArrowheads="1"/>
          </p:cNvSpPr>
          <p:nvPr/>
        </p:nvSpPr>
        <p:spPr bwMode="auto">
          <a:xfrm>
            <a:off x="7080716" y="4730110"/>
            <a:ext cx="1409192" cy="64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Calibri" charset="0"/>
              </a:rPr>
              <a:t>Enrichment Factor</a:t>
            </a:r>
            <a:endParaRPr lang="en-US" altLang="zh-CN" b="1" baseline="-25000">
              <a:latin typeface="Calibri" charset="0"/>
            </a:endParaRPr>
          </a:p>
        </p:txBody>
      </p:sp>
      <p:sp>
        <p:nvSpPr>
          <p:cNvPr id="22541" name="Rectangle 37"/>
          <p:cNvSpPr>
            <a:spLocks noChangeArrowheads="1"/>
          </p:cNvSpPr>
          <p:nvPr/>
        </p:nvSpPr>
        <p:spPr bwMode="auto">
          <a:xfrm>
            <a:off x="4347316" y="4799282"/>
            <a:ext cx="1409192" cy="36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Calibri" charset="0"/>
              </a:rPr>
              <a:t>Cu, Pb, Zn</a:t>
            </a:r>
            <a:endParaRPr lang="en-US" altLang="zh-CN" b="1" baseline="-25000">
              <a:latin typeface="Calibri" charset="0"/>
            </a:endParaRPr>
          </a:p>
        </p:txBody>
      </p:sp>
      <p:sp>
        <p:nvSpPr>
          <p:cNvPr id="22542" name="Rectangle 36"/>
          <p:cNvSpPr>
            <a:spLocks noChangeArrowheads="1"/>
          </p:cNvSpPr>
          <p:nvPr/>
        </p:nvSpPr>
        <p:spPr bwMode="auto">
          <a:xfrm>
            <a:off x="6933925" y="2917779"/>
            <a:ext cx="1834113" cy="64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Calibri" charset="0"/>
              </a:rPr>
              <a:t>Crustal Element Fraction</a:t>
            </a:r>
            <a:endParaRPr lang="en-US" altLang="zh-CN" b="1" baseline="-25000">
              <a:latin typeface="Calibri" charset="0"/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17</a:t>
            </a:fld>
            <a:endParaRPr lang="en-US" dirty="0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0" y="1067048"/>
            <a:ext cx="3733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indent="-457200">
              <a:lnSpc>
                <a:spcPct val="90000"/>
              </a:lnSpc>
              <a:spcBef>
                <a:spcPct val="20000"/>
              </a:spcBef>
              <a:buSzPct val="95000"/>
              <a:buFont typeface="Wingdings" charset="2"/>
              <a:buChar char="ü"/>
            </a:pPr>
            <a:r>
              <a:rPr lang="en-US" altLang="zh-CN" sz="28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High </a:t>
            </a:r>
            <a:r>
              <a:rPr lang="en-US" altLang="zh-CN" sz="2800" dirty="0">
                <a:solidFill>
                  <a:schemeClr val="bg1"/>
                </a:solidFill>
                <a:latin typeface="Calibri" charset="0"/>
                <a:cs typeface="Arial" charset="0"/>
              </a:rPr>
              <a:t>PM</a:t>
            </a:r>
            <a:r>
              <a:rPr lang="en-US" altLang="zh-CN" sz="2800" baseline="-25000" dirty="0">
                <a:solidFill>
                  <a:schemeClr val="bg1"/>
                </a:solidFill>
                <a:latin typeface="Calibri" charset="0"/>
                <a:cs typeface="Arial" charset="0"/>
              </a:rPr>
              <a:t>10</a:t>
            </a:r>
            <a:r>
              <a:rPr lang="en-US" altLang="zh-CN" sz="2800" dirty="0">
                <a:solidFill>
                  <a:schemeClr val="bg1"/>
                </a:solidFill>
                <a:latin typeface="Calibri" charset="0"/>
                <a:cs typeface="Arial" charset="0"/>
              </a:rPr>
              <a:t>,</a:t>
            </a:r>
            <a:r>
              <a:rPr lang="zh-CN" altLang="en-US" sz="2800" dirty="0">
                <a:solidFill>
                  <a:schemeClr val="bg1"/>
                </a:solidFill>
                <a:latin typeface="Calibri" charset="0"/>
                <a:cs typeface="Arial" charset="0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PM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2.5</a:t>
            </a:r>
            <a:endParaRPr lang="en-US" altLang="zh-CN" sz="2800" dirty="0">
              <a:solidFill>
                <a:schemeClr val="bg1"/>
              </a:solidFill>
              <a:latin typeface="Calibri" charset="0"/>
              <a:cs typeface="Arial" charset="0"/>
            </a:endParaRPr>
          </a:p>
          <a:p>
            <a:pPr marL="0" lvl="1" indent="-457200">
              <a:lnSpc>
                <a:spcPct val="90000"/>
              </a:lnSpc>
              <a:spcBef>
                <a:spcPct val="20000"/>
              </a:spcBef>
              <a:buSzPct val="95000"/>
              <a:buFont typeface="Wingdings" charset="2"/>
              <a:buChar char="ü"/>
            </a:pPr>
            <a:r>
              <a:rPr lang="en-US" altLang="zh-CN" sz="2800" dirty="0">
                <a:solidFill>
                  <a:schemeClr val="bg1"/>
                </a:solidFill>
                <a:latin typeface="Calibri" charset="0"/>
                <a:cs typeface="Arial" charset="0"/>
              </a:rPr>
              <a:t>Low PM</a:t>
            </a:r>
            <a:r>
              <a:rPr lang="en-US" altLang="zh-CN" sz="2800" baseline="-25000" dirty="0">
                <a:solidFill>
                  <a:schemeClr val="bg1"/>
                </a:solidFill>
                <a:latin typeface="Calibri" charset="0"/>
                <a:cs typeface="Arial" charset="0"/>
              </a:rPr>
              <a:t>2.5</a:t>
            </a:r>
            <a:r>
              <a:rPr lang="en-US" altLang="zh-CN" sz="2800" dirty="0">
                <a:solidFill>
                  <a:schemeClr val="bg1"/>
                </a:solidFill>
                <a:latin typeface="Calibri" charset="0"/>
                <a:cs typeface="Arial" charset="0"/>
              </a:rPr>
              <a:t>/PM</a:t>
            </a:r>
            <a:r>
              <a:rPr lang="en-US" altLang="zh-CN" sz="2800" baseline="-25000" dirty="0">
                <a:solidFill>
                  <a:schemeClr val="bg1"/>
                </a:solidFill>
                <a:latin typeface="Calibri" charset="0"/>
                <a:cs typeface="Arial" charset="0"/>
              </a:rPr>
              <a:t>10</a:t>
            </a:r>
            <a:r>
              <a:rPr lang="en-US" altLang="zh-CN" sz="2800" dirty="0">
                <a:solidFill>
                  <a:schemeClr val="bg1"/>
                </a:solidFill>
                <a:latin typeface="Calibri" charset="0"/>
                <a:cs typeface="Arial" charset="0"/>
              </a:rPr>
              <a:t> </a:t>
            </a:r>
            <a:endParaRPr lang="en-US" altLang="zh-CN" sz="2800" dirty="0" smtClean="0">
              <a:solidFill>
                <a:schemeClr val="bg1"/>
              </a:solidFill>
              <a:latin typeface="Calibri" charset="0"/>
              <a:cs typeface="Arial" charset="0"/>
            </a:endParaRPr>
          </a:p>
          <a:p>
            <a:pPr marL="0" lvl="1" indent="-457200">
              <a:lnSpc>
                <a:spcPct val="90000"/>
              </a:lnSpc>
              <a:spcBef>
                <a:spcPct val="20000"/>
              </a:spcBef>
              <a:buSzPct val="95000"/>
              <a:buFont typeface="Wingdings" charset="2"/>
              <a:buChar char="ü"/>
            </a:pPr>
            <a:r>
              <a:rPr lang="en-US" altLang="zh-CN" sz="28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High Crustal Fraction</a:t>
            </a:r>
            <a:endParaRPr lang="en-US" altLang="zh-CN" sz="2800" dirty="0">
              <a:solidFill>
                <a:schemeClr val="bg1"/>
              </a:solidFill>
              <a:latin typeface="Calibri" charset="0"/>
              <a:cs typeface="Arial" charset="0"/>
            </a:endParaRPr>
          </a:p>
          <a:p>
            <a:pPr marL="0" lvl="1" indent="-457200">
              <a:lnSpc>
                <a:spcPct val="90000"/>
              </a:lnSpc>
              <a:spcBef>
                <a:spcPct val="20000"/>
              </a:spcBef>
              <a:buSzPct val="95000"/>
              <a:buFont typeface="Wingdings" charset="2"/>
              <a:buChar char="ü"/>
            </a:pPr>
            <a:r>
              <a:rPr lang="en-US" altLang="zh-CN" sz="2800" dirty="0">
                <a:solidFill>
                  <a:schemeClr val="bg1"/>
                </a:solidFill>
                <a:latin typeface="Calibri" charset="0"/>
                <a:cs typeface="Arial" charset="0"/>
              </a:rPr>
              <a:t>Low </a:t>
            </a:r>
            <a:r>
              <a:rPr lang="en-US" altLang="zh-CN" sz="28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Anthropogenic 	Fraction</a:t>
            </a:r>
            <a:endParaRPr lang="en-US" altLang="zh-CN" sz="2800" dirty="0">
              <a:solidFill>
                <a:schemeClr val="bg1"/>
              </a:solidFill>
              <a:latin typeface="Calibri" charset="0"/>
              <a:cs typeface="Arial" charset="0"/>
            </a:endParaRPr>
          </a:p>
          <a:p>
            <a:pPr marL="0" lvl="1" indent="-457200">
              <a:lnSpc>
                <a:spcPct val="90000"/>
              </a:lnSpc>
              <a:spcBef>
                <a:spcPct val="20000"/>
              </a:spcBef>
              <a:buSzPct val="95000"/>
              <a:buFont typeface="Wingdings" charset="2"/>
              <a:buChar char="ü"/>
            </a:pPr>
            <a:r>
              <a:rPr lang="en-US" altLang="zh-CN" sz="2800" dirty="0">
                <a:solidFill>
                  <a:schemeClr val="bg1"/>
                </a:solidFill>
                <a:latin typeface="Calibri" charset="0"/>
                <a:cs typeface="Arial" charset="0"/>
              </a:rPr>
              <a:t>Low Enrichment </a:t>
            </a:r>
            <a:r>
              <a:rPr lang="en-US" altLang="zh-CN" sz="28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	Factor</a:t>
            </a:r>
            <a:endParaRPr lang="en-US" altLang="zh-CN" sz="2800" dirty="0">
              <a:solidFill>
                <a:schemeClr val="bg1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8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0010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4000" dirty="0" smtClean="0">
                <a:latin typeface="Calibri" charset="0"/>
              </a:rPr>
              <a:t>Dust Trend in the United States </a:t>
            </a:r>
            <a:endParaRPr lang="zh-CN" altLang="en-US" sz="4000" dirty="0">
              <a:latin typeface="Calibri" charset="0"/>
            </a:endParaRPr>
          </a:p>
        </p:txBody>
      </p:sp>
      <p:pic>
        <p:nvPicPr>
          <p:cNvPr id="24579" name="Picture 8" descr="Annual_dust_number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494588" cy="463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0"/>
          <p:cNvSpPr>
            <a:spLocks noChangeArrowheads="1"/>
          </p:cNvSpPr>
          <p:nvPr/>
        </p:nvSpPr>
        <p:spPr bwMode="auto">
          <a:xfrm>
            <a:off x="2362200" y="1990725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Calibri" charset="0"/>
              </a:rPr>
              <a:t>Total: 204</a:t>
            </a:r>
            <a:endParaRPr lang="zh-CN" alt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4581" name="Rectangle 12"/>
          <p:cNvSpPr>
            <a:spLocks noChangeArrowheads="1"/>
          </p:cNvSpPr>
          <p:nvPr/>
        </p:nvSpPr>
        <p:spPr bwMode="auto">
          <a:xfrm>
            <a:off x="5410200" y="1990725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Calibri" charset="0"/>
              </a:rPr>
              <a:t>Total: 480</a:t>
            </a:r>
            <a:endParaRPr lang="zh-CN" altLang="en-US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4582" name="Rectangle 13"/>
          <p:cNvSpPr>
            <a:spLocks noChangeArrowheads="1"/>
          </p:cNvSpPr>
          <p:nvPr/>
        </p:nvSpPr>
        <p:spPr bwMode="auto">
          <a:xfrm>
            <a:off x="1168413" y="5599113"/>
            <a:ext cx="6908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Calibri" charset="0"/>
              </a:rPr>
              <a:t>Dust storms become more frequent</a:t>
            </a:r>
            <a:endParaRPr lang="zh-CN" altLang="en-US" sz="36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76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8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0010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4000" dirty="0" smtClean="0">
                <a:latin typeface="Calibri" charset="0"/>
              </a:rPr>
              <a:t>Dust and Valley Fever</a:t>
            </a:r>
            <a:endParaRPr lang="zh-CN" altLang="en-US" sz="4000" dirty="0">
              <a:latin typeface="Calibri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8458200" cy="281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6096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 smtClean="0">
                <a:solidFill>
                  <a:srgbClr val="F8F8F8"/>
                </a:solidFill>
              </a:rPr>
              <a:t>Coccidioidomycosis</a:t>
            </a:r>
            <a:r>
              <a:rPr lang="en-US" sz="2800" dirty="0">
                <a:solidFill>
                  <a:srgbClr val="F8F8F8"/>
                </a:solidFill>
              </a:rPr>
              <a:t>, commonly known </a:t>
            </a:r>
            <a:r>
              <a:rPr lang="en-US" sz="2800" dirty="0" smtClean="0">
                <a:solidFill>
                  <a:srgbClr val="F8F8F8"/>
                </a:solidFill>
              </a:rPr>
              <a:t>as Valley Fever, is </a:t>
            </a:r>
            <a:r>
              <a:rPr lang="en-US" sz="2800" dirty="0">
                <a:solidFill>
                  <a:srgbClr val="F8F8F8"/>
                </a:solidFill>
              </a:rPr>
              <a:t>an infection caused by inhalation of a soil-dwelling </a:t>
            </a:r>
            <a:r>
              <a:rPr lang="en-US" sz="2800" dirty="0" smtClean="0">
                <a:solidFill>
                  <a:srgbClr val="F8F8F8"/>
                </a:solidFill>
              </a:rPr>
              <a:t>fungus. </a:t>
            </a:r>
            <a:endParaRPr lang="en-US" sz="2800" dirty="0">
              <a:solidFill>
                <a:srgbClr val="F8F8F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49530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8F8F8"/>
                </a:solidFill>
              </a:rPr>
              <a:t>The incidence rate of valley fever has increased by eight-fold from 1998 in 2011 in the same regions where </a:t>
            </a:r>
            <a:r>
              <a:rPr lang="en-US" sz="3200" dirty="0" smtClean="0">
                <a:solidFill>
                  <a:srgbClr val="F8F8F8"/>
                </a:solidFill>
              </a:rPr>
              <a:t>increased </a:t>
            </a:r>
            <a:r>
              <a:rPr lang="en-US" sz="3200" dirty="0">
                <a:solidFill>
                  <a:srgbClr val="F8F8F8"/>
                </a:solidFill>
              </a:rPr>
              <a:t>dust </a:t>
            </a:r>
            <a:r>
              <a:rPr lang="en-US" sz="3200" dirty="0" smtClean="0">
                <a:solidFill>
                  <a:srgbClr val="F8F8F8"/>
                </a:solidFill>
              </a:rPr>
              <a:t>frequency is detected.</a:t>
            </a:r>
            <a:endParaRPr lang="en-US" sz="3200" dirty="0">
              <a:solidFill>
                <a:srgbClr val="F8F8F8"/>
              </a:solidFill>
            </a:endParaRPr>
          </a:p>
        </p:txBody>
      </p:sp>
      <p:sp>
        <p:nvSpPr>
          <p:cNvPr id="12" name="Rectangle 18"/>
          <p:cNvSpPr txBox="1">
            <a:spLocks noChangeArrowheads="1"/>
          </p:cNvSpPr>
          <p:nvPr/>
        </p:nvSpPr>
        <p:spPr>
          <a:xfrm>
            <a:off x="914748" y="1676400"/>
            <a:ext cx="243805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Calibri" charset="0"/>
              </a:rPr>
              <a:t>Valley Fever</a:t>
            </a:r>
            <a:endParaRPr lang="zh-CN" altLang="en-US" sz="3200" dirty="0">
              <a:latin typeface="Calibri" charset="0"/>
            </a:endParaRPr>
          </a:p>
        </p:txBody>
      </p:sp>
      <p:sp>
        <p:nvSpPr>
          <p:cNvPr id="13" name="Rectangle 18"/>
          <p:cNvSpPr txBox="1">
            <a:spLocks noChangeArrowheads="1"/>
          </p:cNvSpPr>
          <p:nvPr/>
        </p:nvSpPr>
        <p:spPr>
          <a:xfrm>
            <a:off x="5105748" y="1676400"/>
            <a:ext cx="243805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Calibri" charset="0"/>
              </a:rPr>
              <a:t>Dust Region</a:t>
            </a:r>
            <a:endParaRPr lang="zh-CN" altLang="en-US" sz="3200" dirty="0">
              <a:latin typeface="Calibri" charset="0"/>
            </a:endParaRP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762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</a:t>
            </a:fld>
            <a:endParaRPr lang="en-US" dirty="0"/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1905000" y="-5135"/>
            <a:ext cx="5562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Emissions Modeling</a:t>
            </a:r>
            <a:endParaRPr lang="en-US" sz="4000" dirty="0"/>
          </a:p>
        </p:txBody>
      </p:sp>
      <p:pic>
        <p:nvPicPr>
          <p:cNvPr id="11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3200400" cy="2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5410200" y="6019800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8F8F8"/>
                </a:solidFill>
                <a:latin typeface="Calibri" charset="0"/>
                <a:ea typeface="宋体" charset="0"/>
                <a:cs typeface="宋体" charset="0"/>
              </a:rPr>
              <a:t>Emissions </a:t>
            </a:r>
            <a:r>
              <a:rPr lang="en-US" altLang="zh-CN" sz="2400" dirty="0">
                <a:solidFill>
                  <a:srgbClr val="F8F8F8"/>
                </a:solidFill>
                <a:latin typeface="Calibri" charset="0"/>
                <a:ea typeface="宋体" charset="0"/>
                <a:cs typeface="宋体" charset="0"/>
              </a:rPr>
              <a:t>Inventories</a:t>
            </a: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838200" y="6019800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8F8F8"/>
                </a:solidFill>
                <a:latin typeface="Calibri" charset="0"/>
                <a:ea typeface="宋体" charset="0"/>
                <a:cs typeface="宋体" charset="0"/>
              </a:rPr>
              <a:t>Model-ready Emission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257800" y="914400"/>
            <a:ext cx="3352800" cy="2879796"/>
            <a:chOff x="5257800" y="914400"/>
            <a:chExt cx="3352800" cy="2879796"/>
          </a:xfrm>
        </p:grpSpPr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5791199" y="1269487"/>
              <a:ext cx="2362201" cy="2235713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 sz="3000" dirty="0">
                <a:latin typeface="Times New Roman" charset="0"/>
                <a:ea typeface="宋体" charset="0"/>
                <a:cs typeface="宋体" charset="0"/>
              </a:endParaRPr>
            </a:p>
          </p:txBody>
        </p:sp>
        <p:pic>
          <p:nvPicPr>
            <p:cNvPr id="29" name="Picture 27" descr="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674" y="2163348"/>
              <a:ext cx="860926" cy="579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8" descr="DustStormMaricopa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200400"/>
              <a:ext cx="860926" cy="593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http://hvo.wr.usgs.gov/kilauea/timeline/20090508_00345_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524000"/>
              <a:ext cx="860926" cy="593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http://t1.gstatic.com/images?q=tbn:ANd9GcSzu7Kr8FeDKnc8R9pWPxYo-3Vb-kMf0-ar2hAn8MuuL06E_98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895600"/>
              <a:ext cx="860926" cy="525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4" descr="http://t1.gstatic.com/images?q=tbn:ANd9GcQQU6suUGqY8WOIXpdBdK8pdsGVCKdnxc5EpqFNhw7pqmWb-iBv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2209800"/>
              <a:ext cx="860926" cy="549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474" y="914400"/>
              <a:ext cx="860926" cy="5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9" descr="http://t3.gstatic.com/images?q=tbn:ANd9GcTGBy19f_E09zZ8NhaooC-ghj-B-S06P0JpHM_fZohcGqhUOVz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695" y="1455411"/>
              <a:ext cx="860926" cy="594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1" descr="http://t0.gstatic.com/images?q=tbn:ANd9GcRspQdSqAtVqAgbl_T3xKojwUSUFGNL38jIqw-1f0NK1l2822xJ9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074" y="2895600"/>
              <a:ext cx="860926" cy="51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16"/>
            <p:cNvSpPr txBox="1">
              <a:spLocks noChangeArrowheads="1"/>
            </p:cNvSpPr>
            <p:nvPr/>
          </p:nvSpPr>
          <p:spPr bwMode="auto">
            <a:xfrm>
              <a:off x="6019800" y="205740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solidFill>
                    <a:schemeClr val="bg1"/>
                  </a:solidFill>
                  <a:latin typeface="Calibri" charset="0"/>
                  <a:ea typeface="宋体" charset="0"/>
                  <a:cs typeface="宋体" charset="0"/>
                </a:rPr>
                <a:t>Real World Emissions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62000" y="762000"/>
            <a:ext cx="3443247" cy="3200400"/>
            <a:chOff x="762000" y="762000"/>
            <a:chExt cx="3443247" cy="3200400"/>
          </a:xfrm>
        </p:grpSpPr>
        <p:grpSp>
          <p:nvGrpSpPr>
            <p:cNvPr id="8" name="Group 7"/>
            <p:cNvGrpSpPr/>
            <p:nvPr/>
          </p:nvGrpSpPr>
          <p:grpSpPr>
            <a:xfrm>
              <a:off x="1524000" y="762000"/>
              <a:ext cx="1752600" cy="1447800"/>
              <a:chOff x="1981200" y="533400"/>
              <a:chExt cx="1752600" cy="1447800"/>
            </a:xfrm>
          </p:grpSpPr>
          <p:sp>
            <p:nvSpPr>
              <p:cNvPr id="38" name="Oval 36"/>
              <p:cNvSpPr>
                <a:spLocks noChangeArrowheads="1"/>
              </p:cNvSpPr>
              <p:nvPr/>
            </p:nvSpPr>
            <p:spPr bwMode="auto">
              <a:xfrm>
                <a:off x="2133600" y="533400"/>
                <a:ext cx="1447800" cy="1447800"/>
              </a:xfrm>
              <a:prstGeom prst="ellipse">
                <a:avLst/>
              </a:prstGeom>
              <a:solidFill>
                <a:srgbClr val="EAEAEA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 Box 37"/>
              <p:cNvSpPr txBox="1">
                <a:spLocks noChangeArrowheads="1"/>
              </p:cNvSpPr>
              <p:nvPr/>
            </p:nvSpPr>
            <p:spPr bwMode="auto">
              <a:xfrm>
                <a:off x="1981200" y="838200"/>
                <a:ext cx="17526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 b="1" dirty="0"/>
                  <a:t>Air Quality Forecast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62000" y="2166296"/>
              <a:ext cx="1600200" cy="1796104"/>
              <a:chOff x="1143000" y="1828800"/>
              <a:chExt cx="1600200" cy="1796104"/>
            </a:xfrm>
          </p:grpSpPr>
          <p:sp>
            <p:nvSpPr>
              <p:cNvPr id="40" name="Oval 39" descr="10%"/>
              <p:cNvSpPr>
                <a:spLocks noChangeArrowheads="1"/>
              </p:cNvSpPr>
              <p:nvPr/>
            </p:nvSpPr>
            <p:spPr bwMode="auto">
              <a:xfrm>
                <a:off x="1143000" y="1828800"/>
                <a:ext cx="1600200" cy="1600200"/>
              </a:xfrm>
              <a:prstGeom prst="ellipse">
                <a:avLst/>
              </a:prstGeom>
              <a:solidFill>
                <a:srgbClr val="CCFFCC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Text Box 40"/>
              <p:cNvSpPr txBox="1">
                <a:spLocks noChangeArrowheads="1"/>
              </p:cNvSpPr>
              <p:nvPr/>
            </p:nvSpPr>
            <p:spPr bwMode="auto">
              <a:xfrm rot="18778278">
                <a:off x="1118751" y="2381519"/>
                <a:ext cx="1778885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 b="1" dirty="0"/>
                  <a:t>Meteorology Forecast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590800" y="2133600"/>
              <a:ext cx="1614447" cy="1736672"/>
              <a:chOff x="3490952" y="2143292"/>
              <a:chExt cx="1400095" cy="1498380"/>
            </a:xfrm>
          </p:grpSpPr>
          <p:sp>
            <p:nvSpPr>
              <p:cNvPr id="42" name="Oval 42"/>
              <p:cNvSpPr>
                <a:spLocks noChangeArrowheads="1"/>
              </p:cNvSpPr>
              <p:nvPr/>
            </p:nvSpPr>
            <p:spPr bwMode="auto">
              <a:xfrm rot="19999100">
                <a:off x="3490952" y="2143292"/>
                <a:ext cx="1400095" cy="1428415"/>
              </a:xfrm>
              <a:prstGeom prst="ellipse">
                <a:avLst/>
              </a:prstGeom>
              <a:solidFill>
                <a:srgbClr val="00FF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 Box 43"/>
              <p:cNvSpPr txBox="1">
                <a:spLocks noChangeArrowheads="1"/>
              </p:cNvSpPr>
              <p:nvPr/>
            </p:nvSpPr>
            <p:spPr bwMode="auto">
              <a:xfrm rot="3742549">
                <a:off x="3413170" y="2551504"/>
                <a:ext cx="1441672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 b="1" dirty="0"/>
                  <a:t>Emission </a:t>
                </a:r>
                <a:r>
                  <a:rPr lang="en-US" sz="2000" b="1" dirty="0">
                    <a:solidFill>
                      <a:srgbClr val="091A4F"/>
                    </a:solidFill>
                  </a:rPr>
                  <a:t>Forecas</a:t>
                </a:r>
                <a:r>
                  <a:rPr lang="en-US" sz="2200" b="1" dirty="0">
                    <a:solidFill>
                      <a:srgbClr val="091A4F"/>
                    </a:solidFill>
                  </a:rPr>
                  <a:t>t</a:t>
                </a:r>
              </a:p>
            </p:txBody>
          </p:sp>
        </p:grpSp>
        <p:sp>
          <p:nvSpPr>
            <p:cNvPr id="44" name="AutoShape 45"/>
            <p:cNvSpPr>
              <a:spLocks noChangeArrowheads="1"/>
            </p:cNvSpPr>
            <p:nvPr/>
          </p:nvSpPr>
          <p:spPr bwMode="auto">
            <a:xfrm rot="7653477">
              <a:off x="1836747" y="2118146"/>
              <a:ext cx="420560" cy="1524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200" dirty="0">
                <a:solidFill>
                  <a:srgbClr val="FFFF00"/>
                </a:solidFill>
              </a:endParaRPr>
            </a:p>
          </p:txBody>
        </p:sp>
        <p:sp>
          <p:nvSpPr>
            <p:cNvPr id="45" name="AutoShape 46"/>
            <p:cNvSpPr>
              <a:spLocks noChangeArrowheads="1"/>
            </p:cNvSpPr>
            <p:nvPr/>
          </p:nvSpPr>
          <p:spPr bwMode="auto">
            <a:xfrm rot="18596634">
              <a:off x="2005605" y="2208317"/>
              <a:ext cx="362434" cy="153988"/>
            </a:xfrm>
            <a:prstGeom prst="rightArrow">
              <a:avLst>
                <a:gd name="adj1" fmla="val 50000"/>
                <a:gd name="adj2" fmla="val 97165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2200" dirty="0">
                <a:solidFill>
                  <a:srgbClr val="FFFF00"/>
                </a:solidFill>
              </a:endParaRPr>
            </a:p>
          </p:txBody>
        </p:sp>
        <p:sp>
          <p:nvSpPr>
            <p:cNvPr id="56" name="AutoShape 48"/>
            <p:cNvSpPr>
              <a:spLocks noChangeArrowheads="1"/>
            </p:cNvSpPr>
            <p:nvPr/>
          </p:nvSpPr>
          <p:spPr bwMode="auto">
            <a:xfrm rot="3181150">
              <a:off x="2645519" y="2145787"/>
              <a:ext cx="396033" cy="167876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200" dirty="0">
                <a:solidFill>
                  <a:srgbClr val="FFFF00"/>
                </a:solidFill>
              </a:endParaRPr>
            </a:p>
          </p:txBody>
        </p:sp>
        <p:sp>
          <p:nvSpPr>
            <p:cNvPr id="57" name="AutoShape 49"/>
            <p:cNvSpPr>
              <a:spLocks noChangeArrowheads="1"/>
            </p:cNvSpPr>
            <p:nvPr/>
          </p:nvSpPr>
          <p:spPr bwMode="auto">
            <a:xfrm rot="13985500">
              <a:off x="2807168" y="2051417"/>
              <a:ext cx="320070" cy="152298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2200" dirty="0">
                <a:solidFill>
                  <a:srgbClr val="FFFF00"/>
                </a:solidFill>
              </a:endParaRPr>
            </a:p>
          </p:txBody>
        </p:sp>
        <p:sp>
          <p:nvSpPr>
            <p:cNvPr id="59" name="AutoShape 48"/>
            <p:cNvSpPr>
              <a:spLocks noChangeArrowheads="1"/>
            </p:cNvSpPr>
            <p:nvPr/>
          </p:nvSpPr>
          <p:spPr bwMode="auto">
            <a:xfrm>
              <a:off x="2286000" y="2895600"/>
              <a:ext cx="457200" cy="152400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2200" dirty="0">
                <a:solidFill>
                  <a:srgbClr val="FFFF00"/>
                </a:solidFill>
              </a:endParaRPr>
            </a:p>
          </p:txBody>
        </p:sp>
        <p:sp>
          <p:nvSpPr>
            <p:cNvPr id="60" name="AutoShape 49"/>
            <p:cNvSpPr>
              <a:spLocks noChangeArrowheads="1"/>
            </p:cNvSpPr>
            <p:nvPr/>
          </p:nvSpPr>
          <p:spPr bwMode="auto">
            <a:xfrm rot="10800000">
              <a:off x="2286000" y="2743200"/>
              <a:ext cx="457200" cy="152400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2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2" name="Picture 61" descr="Screen Shot 2016-05-31 at 2.23.07 PM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9" y="4114800"/>
            <a:ext cx="3243401" cy="1968500"/>
          </a:xfrm>
          <a:prstGeom prst="rect">
            <a:avLst/>
          </a:prstGeom>
        </p:spPr>
      </p:pic>
      <p:sp>
        <p:nvSpPr>
          <p:cNvPr id="64" name="AutoShape 50"/>
          <p:cNvSpPr>
            <a:spLocks noChangeArrowheads="1"/>
          </p:cNvSpPr>
          <p:nvPr/>
        </p:nvSpPr>
        <p:spPr bwMode="auto">
          <a:xfrm rot="10800000" flipV="1">
            <a:off x="4191000" y="4953000"/>
            <a:ext cx="914400" cy="3810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200" dirty="0"/>
          </a:p>
        </p:txBody>
      </p:sp>
      <p:sp>
        <p:nvSpPr>
          <p:cNvPr id="66" name="AutoShape 50"/>
          <p:cNvSpPr>
            <a:spLocks noChangeArrowheads="1"/>
          </p:cNvSpPr>
          <p:nvPr/>
        </p:nvSpPr>
        <p:spPr bwMode="auto">
          <a:xfrm rot="5400000" flipV="1">
            <a:off x="7543800" y="3657600"/>
            <a:ext cx="609600" cy="3048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200" dirty="0"/>
          </a:p>
        </p:txBody>
      </p:sp>
      <p:sp>
        <p:nvSpPr>
          <p:cNvPr id="68" name="AutoShape 50"/>
          <p:cNvSpPr>
            <a:spLocks noChangeArrowheads="1"/>
          </p:cNvSpPr>
          <p:nvPr/>
        </p:nvSpPr>
        <p:spPr bwMode="auto">
          <a:xfrm rot="5400000" flipV="1">
            <a:off x="5715000" y="3657600"/>
            <a:ext cx="609600" cy="3048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200" dirty="0"/>
          </a:p>
        </p:txBody>
      </p:sp>
      <p:sp>
        <p:nvSpPr>
          <p:cNvPr id="69" name="AutoShape 50"/>
          <p:cNvSpPr>
            <a:spLocks noChangeArrowheads="1"/>
          </p:cNvSpPr>
          <p:nvPr/>
        </p:nvSpPr>
        <p:spPr bwMode="auto">
          <a:xfrm rot="16200000" flipV="1">
            <a:off x="2209800" y="3581400"/>
            <a:ext cx="609600" cy="3048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913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Dust Bowl: Threat to US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Dust Bowl- One of the worst man-made </a:t>
            </a: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catastrophes </a:t>
            </a: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in US </a:t>
            </a: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history</a:t>
            </a:r>
          </a:p>
          <a:p>
            <a:pPr lvl="1">
              <a:buFont typeface="Wingdings" charset="0"/>
              <a:buChar char="ü"/>
              <a:tabLst>
                <a:tab pos="398463" algn="l"/>
              </a:tabLst>
            </a:pP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Huge dust storms caused </a:t>
            </a: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by</a:t>
            </a:r>
            <a:br>
              <a:rPr lang="en-US" altLang="zh-CN" dirty="0" smtClean="0">
                <a:solidFill>
                  <a:srgbClr val="F8F8F8"/>
                </a:solidFill>
                <a:latin typeface="Calibri" charset="0"/>
              </a:rPr>
            </a:b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droughts </a:t>
            </a: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and poor land </a:t>
            </a: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use</a:t>
            </a:r>
          </a:p>
          <a:p>
            <a:pPr lvl="1">
              <a:buFont typeface="Wingdings" charset="0"/>
              <a:buChar char="ü"/>
              <a:tabLst>
                <a:tab pos="398463" algn="l"/>
              </a:tabLst>
            </a:pP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Stripped 75% of top </a:t>
            </a: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soils</a:t>
            </a:r>
          </a:p>
          <a:p>
            <a:pPr lvl="1">
              <a:buFont typeface="Wingdings" charset="0"/>
              <a:buChar char="ü"/>
              <a:tabLst>
                <a:tab pos="398463" algn="l"/>
              </a:tabLst>
            </a:pP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2 millions lost </a:t>
            </a: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homes</a:t>
            </a:r>
          </a:p>
          <a:p>
            <a:pPr lvl="1">
              <a:buFont typeface="Wingdings" charset="0"/>
              <a:buChar char="ü"/>
              <a:tabLst>
                <a:tab pos="398463" algn="l"/>
              </a:tabLst>
            </a:pP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Destroyed agriculture (30s-50s</a:t>
            </a: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)</a:t>
            </a:r>
            <a:br>
              <a:rPr lang="en-US" altLang="zh-CN" dirty="0" smtClean="0">
                <a:solidFill>
                  <a:srgbClr val="F8F8F8"/>
                </a:solidFill>
                <a:latin typeface="Calibri" charset="0"/>
              </a:rPr>
            </a:br>
            <a:endParaRPr lang="en-US" altLang="zh-CN" dirty="0">
              <a:solidFill>
                <a:srgbClr val="F8F8F8"/>
              </a:solidFill>
              <a:latin typeface="Calibri" charset="0"/>
            </a:endParaRP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Another </a:t>
            </a: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Dust Bowl inevitable in late </a:t>
            </a: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21</a:t>
            </a:r>
            <a:r>
              <a:rPr lang="en-US" altLang="zh-CN" baseline="30000" dirty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baseline="30000" dirty="0" err="1">
                <a:solidFill>
                  <a:srgbClr val="F8F8F8"/>
                </a:solidFill>
                <a:latin typeface="Calibri" charset="0"/>
              </a:rPr>
              <a:t>st</a:t>
            </a: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 Century?</a:t>
            </a:r>
          </a:p>
          <a:p>
            <a:pPr lvl="1">
              <a:buFont typeface="Wingdings" charset="0"/>
              <a:buChar char="ü"/>
            </a:pP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Much </a:t>
            </a: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drier conditions later this century (Cook et al., 2015</a:t>
            </a: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)</a:t>
            </a:r>
          </a:p>
          <a:p>
            <a:pPr lvl="1">
              <a:buFont typeface="Wingdings" charset="0"/>
              <a:buChar char="ü"/>
            </a:pPr>
            <a:r>
              <a:rPr lang="en-US" altLang="zh-CN" dirty="0" smtClean="0">
                <a:solidFill>
                  <a:srgbClr val="F8F8F8"/>
                </a:solidFill>
                <a:latin typeface="Calibri" charset="0"/>
              </a:rPr>
              <a:t>“</a:t>
            </a: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Dust-</a:t>
            </a:r>
            <a:r>
              <a:rPr lang="en-US" altLang="zh-CN" dirty="0" err="1">
                <a:solidFill>
                  <a:srgbClr val="F8F8F8"/>
                </a:solidFill>
                <a:latin typeface="Calibri" charset="0"/>
              </a:rPr>
              <a:t>bowlification</a:t>
            </a: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” rather than desertification in the American subtropics (</a:t>
            </a:r>
            <a:r>
              <a:rPr lang="en-US" altLang="zh-CN" dirty="0" err="1">
                <a:solidFill>
                  <a:srgbClr val="F8F8F8"/>
                </a:solidFill>
                <a:latin typeface="Calibri" charset="0"/>
              </a:rPr>
              <a:t>Romm</a:t>
            </a:r>
            <a:r>
              <a:rPr lang="en-US" altLang="zh-CN" dirty="0">
                <a:solidFill>
                  <a:srgbClr val="F8F8F8"/>
                </a:solidFill>
                <a:latin typeface="Calibri" charset="0"/>
              </a:rPr>
              <a:t>, 2011)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en-US" altLang="zh-CN" dirty="0">
              <a:solidFill>
                <a:srgbClr val="F8F8F8"/>
              </a:solidFill>
              <a:latin typeface="Calibri" charset="0"/>
            </a:endParaRPr>
          </a:p>
          <a:p>
            <a:pPr marL="0" indent="0">
              <a:buNone/>
            </a:pPr>
            <a:endParaRPr lang="zh-CN" altLang="en-US" dirty="0">
              <a:solidFill>
                <a:srgbClr val="F8F8F8"/>
              </a:solidFill>
              <a:latin typeface="Calibri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104" y="1828800"/>
            <a:ext cx="2895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9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53400" cy="4381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zh-CN" sz="4000" dirty="0" smtClean="0">
                <a:solidFill>
                  <a:srgbClr val="F8F8F8"/>
                </a:solidFill>
                <a:latin typeface="Calibri" charset="0"/>
              </a:rPr>
              <a:t>Dust for National Climate Assessment</a:t>
            </a:r>
            <a:endParaRPr lang="en-US" altLang="zh-CN" sz="4000" dirty="0">
              <a:solidFill>
                <a:srgbClr val="F8F8F8"/>
              </a:solidFill>
              <a:latin typeface="Calibri" charset="0"/>
            </a:endParaRPr>
          </a:p>
        </p:txBody>
      </p:sp>
      <p:pic>
        <p:nvPicPr>
          <p:cNvPr id="3" name="Picture 2" descr="Screen Shot 2016-03-30 at 8.28.4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50524"/>
            <a:ext cx="5262957" cy="2521676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762000"/>
            <a:ext cx="8991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800" dirty="0">
                <a:solidFill>
                  <a:srgbClr val="F8F8F8"/>
                </a:solidFill>
              </a:rPr>
              <a:t>The U.S. Global Change Research Program (USGCRP), </a:t>
            </a:r>
            <a:r>
              <a:rPr lang="en-US" sz="2800" dirty="0" smtClean="0">
                <a:solidFill>
                  <a:srgbClr val="F8F8F8"/>
                </a:solidFill>
              </a:rPr>
              <a:t>mandated by the </a:t>
            </a:r>
            <a:r>
              <a:rPr lang="en-US" sz="2800" dirty="0">
                <a:solidFill>
                  <a:srgbClr val="F8F8F8"/>
                </a:solidFill>
              </a:rPr>
              <a:t>Global Change Research </a:t>
            </a:r>
            <a:r>
              <a:rPr lang="en-US" sz="2800" dirty="0" smtClean="0">
                <a:solidFill>
                  <a:srgbClr val="F8F8F8"/>
                </a:solidFill>
              </a:rPr>
              <a:t>Act (1990), prepares a </a:t>
            </a:r>
            <a:r>
              <a:rPr lang="en-US" sz="2800" dirty="0">
                <a:solidFill>
                  <a:srgbClr val="F8F8F8"/>
                </a:solidFill>
              </a:rPr>
              <a:t>report to Congress every </a:t>
            </a:r>
            <a:r>
              <a:rPr lang="en-US" sz="2800" dirty="0" smtClean="0">
                <a:solidFill>
                  <a:srgbClr val="F8F8F8"/>
                </a:solidFill>
              </a:rPr>
              <a:t>3 </a:t>
            </a:r>
            <a:r>
              <a:rPr lang="en-US" sz="2800" dirty="0">
                <a:solidFill>
                  <a:srgbClr val="F8F8F8"/>
                </a:solidFill>
              </a:rPr>
              <a:t>years</a:t>
            </a:r>
            <a:r>
              <a:rPr lang="en-US" sz="2800" dirty="0" smtClean="0">
                <a:solidFill>
                  <a:srgbClr val="F8F8F8"/>
                </a:solidFill>
              </a:rPr>
              <a:t>.</a:t>
            </a:r>
            <a:endParaRPr lang="en-US" sz="2800" dirty="0">
              <a:solidFill>
                <a:srgbClr val="F8F8F8"/>
              </a:solidFill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800" dirty="0" smtClean="0">
                <a:solidFill>
                  <a:srgbClr val="F8F8F8"/>
                </a:solidFill>
              </a:rPr>
              <a:t>A key task of National Climate Assessment (NCA) is to develop </a:t>
            </a:r>
            <a:r>
              <a:rPr lang="en-US" sz="2800" dirty="0">
                <a:solidFill>
                  <a:srgbClr val="F8F8F8"/>
                </a:solidFill>
              </a:rPr>
              <a:t>a </a:t>
            </a:r>
            <a:r>
              <a:rPr lang="en-US" sz="2800" dirty="0" smtClean="0">
                <a:solidFill>
                  <a:srgbClr val="F8F8F8"/>
                </a:solidFill>
              </a:rPr>
              <a:t>suite of climate indicators (physical</a:t>
            </a:r>
            <a:r>
              <a:rPr lang="en-US" sz="2800" dirty="0">
                <a:solidFill>
                  <a:srgbClr val="F8F8F8"/>
                </a:solidFill>
              </a:rPr>
              <a:t>, ecological, and </a:t>
            </a:r>
            <a:r>
              <a:rPr lang="en-US" sz="2800" dirty="0" smtClean="0">
                <a:solidFill>
                  <a:srgbClr val="F8F8F8"/>
                </a:solidFill>
              </a:rPr>
              <a:t>societal).</a:t>
            </a:r>
            <a:endParaRPr lang="en-US" sz="2800" dirty="0">
              <a:solidFill>
                <a:srgbClr val="F8F8F8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304800" y="3429000"/>
            <a:ext cx="35052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8F8F8"/>
                </a:solidFill>
                <a:latin typeface="Calibri" charset="0"/>
              </a:rPr>
              <a:t>NCA Dust Climate Indicator</a:t>
            </a:r>
          </a:p>
          <a:p>
            <a:pPr>
              <a:buFont typeface="Wingdings" charset="0"/>
              <a:buChar char="ü"/>
            </a:pPr>
            <a:r>
              <a:rPr lang="en-US" altLang="zh-CN" sz="2800" b="1" dirty="0" smtClean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B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aseline </a:t>
            </a:r>
          </a:p>
          <a:p>
            <a:pPr>
              <a:buFont typeface="Wingdings" charset="0"/>
              <a:buChar char="ü"/>
            </a:pP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Trend</a:t>
            </a:r>
            <a:endParaRPr lang="en-US" altLang="zh-CN" sz="2800" b="1" dirty="0" smtClean="0">
              <a:solidFill>
                <a:srgbClr val="F8F8F8"/>
              </a:solidFill>
              <a:latin typeface="Calibri" charset="0"/>
            </a:endParaRPr>
          </a:p>
          <a:p>
            <a:pPr>
              <a:buFont typeface="Wingdings" charset="0"/>
              <a:buChar char="ü"/>
            </a:pP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 Climate drivers</a:t>
            </a:r>
            <a:endParaRPr lang="en-US" altLang="zh-CN" sz="2800" dirty="0">
              <a:solidFill>
                <a:srgbClr val="F8F8F8"/>
              </a:solidFill>
              <a:latin typeface="Calibri" charset="0"/>
            </a:endParaRPr>
          </a:p>
          <a:p>
            <a:pPr>
              <a:buFont typeface="Wingdings" charset="0"/>
              <a:buChar char="ü"/>
            </a:pP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Predictability</a:t>
            </a:r>
            <a:endParaRPr lang="en-US" altLang="zh-CN" sz="3200" dirty="0">
              <a:solidFill>
                <a:srgbClr val="F8F8F8"/>
              </a:solidFill>
              <a:latin typeface="Calibri" charset="0"/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928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2514600" y="152400"/>
            <a:ext cx="4114800" cy="6397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Quality </a:t>
            </a:r>
            <a:endParaRPr lang="en-US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533400" y="533400"/>
            <a:ext cx="81534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buClr>
                <a:schemeClr val="bg1"/>
              </a:buClr>
              <a:buFont typeface="Wingdings" charset="2"/>
              <a:buChar char="v"/>
            </a:pPr>
            <a:r>
              <a:rPr lang="en-US" sz="3600" dirty="0" smtClean="0">
                <a:solidFill>
                  <a:srgbClr val="92D050"/>
                </a:solidFill>
              </a:rPr>
              <a:t> Publications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609600" y="1143000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ü"/>
            </a:pPr>
            <a:r>
              <a:rPr lang="en-US" altLang="zh-CN" sz="2800" b="1" dirty="0" smtClean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28 publications in peer-reviewed journals (2011-2016)</a:t>
            </a:r>
            <a:r>
              <a:rPr lang="en-US" altLang="zh-CN" sz="2800" b="1" dirty="0" smtClean="0">
                <a:solidFill>
                  <a:srgbClr val="F8F8F8"/>
                </a:solidFill>
                <a:latin typeface="Calibri" charset="0"/>
              </a:rPr>
              <a:t> 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33400" y="1752600"/>
            <a:ext cx="81534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buClr>
                <a:schemeClr val="bg1"/>
              </a:buClr>
              <a:buFont typeface="Wingdings" charset="2"/>
              <a:buChar char="v"/>
            </a:pPr>
            <a:r>
              <a:rPr lang="en-US" sz="3600" dirty="0" smtClean="0">
                <a:solidFill>
                  <a:srgbClr val="92D050"/>
                </a:solidFill>
              </a:rPr>
              <a:t> Reimbursable Support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85800" y="2377856"/>
            <a:ext cx="8077200" cy="31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ü"/>
            </a:pPr>
            <a:r>
              <a:rPr lang="en-US" altLang="zh-CN" sz="2800" b="1" dirty="0" smtClean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NOAA Joint Polar Satellite System (2012-2015)</a:t>
            </a:r>
          </a:p>
          <a:p>
            <a:pPr>
              <a:buFont typeface="Wingdings" charset="0"/>
              <a:buChar char="ü"/>
            </a:pPr>
            <a:r>
              <a:rPr lang="en-US" altLang="zh-CN" sz="2800" b="1" dirty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NASA ROSES &amp; USGCRP (2012-2014)</a:t>
            </a:r>
          </a:p>
          <a:p>
            <a:pPr>
              <a:buFont typeface="Wingdings" charset="0"/>
              <a:buChar char="ü"/>
            </a:pP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NSF </a:t>
            </a:r>
            <a:r>
              <a:rPr lang="en-US" altLang="zh-CN" sz="2800" dirty="0" err="1" smtClean="0">
                <a:solidFill>
                  <a:srgbClr val="F8F8F8"/>
                </a:solidFill>
                <a:latin typeface="Calibri" charset="0"/>
              </a:rPr>
              <a:t>EarthCube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 Initiative (2014-2016)</a:t>
            </a:r>
          </a:p>
          <a:p>
            <a:pPr>
              <a:buFont typeface="Wingdings" charset="0"/>
              <a:buChar char="ü"/>
            </a:pP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US Weather Research Program (2015-2016)</a:t>
            </a:r>
          </a:p>
          <a:p>
            <a:pPr>
              <a:buFont typeface="Wingdings" charset="0"/>
              <a:buChar char="ü"/>
            </a:pP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 NASA </a:t>
            </a: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ROSES &amp; USGCRP (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2016-2018)</a:t>
            </a:r>
          </a:p>
          <a:p>
            <a:pPr>
              <a:buFont typeface="Wingdings" charset="0"/>
              <a:buChar char="ü"/>
            </a:pP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 NOAA US </a:t>
            </a: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Weather Research Program (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2016-2019)</a:t>
            </a:r>
          </a:p>
          <a:p>
            <a:pPr>
              <a:buFont typeface="Wingdings" charset="0"/>
              <a:buChar char="ü"/>
            </a:pP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NOAA Climate Program Office AC4 (2017-2019)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533400" y="5410200"/>
            <a:ext cx="81534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buClr>
                <a:schemeClr val="bg1"/>
              </a:buClr>
              <a:buFont typeface="Wingdings" charset="2"/>
              <a:buChar char="v"/>
            </a:pPr>
            <a:r>
              <a:rPr lang="en-US" sz="3600" dirty="0" smtClean="0">
                <a:solidFill>
                  <a:srgbClr val="92D050"/>
                </a:solidFill>
              </a:rPr>
              <a:t> Award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09600" y="5943600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ü"/>
            </a:pPr>
            <a:r>
              <a:rPr lang="en-US" altLang="zh-CN" sz="2800" b="1" dirty="0" smtClean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USEPA Scientific &amp; Technological Achievement Awards</a:t>
            </a:r>
            <a:endParaRPr lang="en-US" altLang="zh-CN" sz="2800" b="1" dirty="0" smtClean="0">
              <a:solidFill>
                <a:srgbClr val="F8F8F8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2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172200" cy="4381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zh-CN" sz="4000" dirty="0" smtClean="0">
                <a:solidFill>
                  <a:srgbClr val="F8F8F8"/>
                </a:solidFill>
                <a:latin typeface="Calibri" charset="0"/>
              </a:rPr>
              <a:t>Summary</a:t>
            </a:r>
            <a:endParaRPr lang="en-US" altLang="zh-CN" sz="4000" dirty="0">
              <a:solidFill>
                <a:srgbClr val="F8F8F8"/>
              </a:solidFill>
              <a:latin typeface="Calibri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810160"/>
            <a:ext cx="899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3200" dirty="0" smtClean="0">
                <a:solidFill>
                  <a:srgbClr val="F8F8F8"/>
                </a:solidFill>
              </a:rPr>
              <a:t>Advance emissions science to support NOAA chemical weather forecasts</a:t>
            </a:r>
            <a:endParaRPr lang="en-US" sz="3200" dirty="0">
              <a:solidFill>
                <a:srgbClr val="F8F8F8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52400" y="3365718"/>
            <a:ext cx="899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3200" dirty="0" smtClean="0">
                <a:solidFill>
                  <a:srgbClr val="F8F8F8"/>
                </a:solidFill>
              </a:rPr>
              <a:t>Produce high-quality emission products to serve the community at large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609600" y="1841718"/>
            <a:ext cx="8305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ü"/>
            </a:pPr>
            <a:r>
              <a:rPr lang="en-US" altLang="zh-CN" sz="3200" b="1" dirty="0" smtClean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Emissions rapid refreshing capability</a:t>
            </a:r>
          </a:p>
          <a:p>
            <a:pPr>
              <a:buFont typeface="Wingdings" charset="0"/>
              <a:buChar char="ü"/>
            </a:pP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Weather-aware emissions</a:t>
            </a:r>
          </a:p>
          <a:p>
            <a:pPr>
              <a:buFont typeface="Wingdings" charset="0"/>
              <a:buChar char="ü"/>
            </a:pP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Intermittent emission sources (dust, fire, etc.)</a:t>
            </a:r>
            <a:endParaRPr lang="en-US" altLang="zh-CN" sz="2800" dirty="0">
              <a:solidFill>
                <a:srgbClr val="F8F8F8"/>
              </a:solidFill>
              <a:latin typeface="Calibri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09600" y="4432518"/>
            <a:ext cx="8305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ü"/>
              <a:tabLst>
                <a:tab pos="347663" algn="l"/>
              </a:tabLst>
            </a:pPr>
            <a:r>
              <a:rPr lang="en-US" altLang="zh-CN" sz="2800" b="1" dirty="0" smtClean="0">
                <a:solidFill>
                  <a:srgbClr val="F8F8F8"/>
                </a:solidFill>
                <a:latin typeface="Calibri" charset="0"/>
              </a:rPr>
              <a:t>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Products to </a:t>
            </a:r>
            <a:r>
              <a:rPr lang="en-US" altLang="zh-CN" sz="2800" dirty="0">
                <a:solidFill>
                  <a:srgbClr val="F8F8F8"/>
                </a:solidFill>
                <a:latin typeface="Calibri" charset="0"/>
              </a:rPr>
              <a:t>support field campaigns (NASA, NOAA </a:t>
            </a: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	and NSF)</a:t>
            </a:r>
            <a:endParaRPr lang="en-US" altLang="zh-CN" sz="2800" b="1" dirty="0" smtClean="0">
              <a:solidFill>
                <a:srgbClr val="F8F8F8"/>
              </a:solidFill>
              <a:latin typeface="Calibri" charset="0"/>
            </a:endParaRPr>
          </a:p>
          <a:p>
            <a:pPr>
              <a:buFont typeface="Wingdings" charset="0"/>
              <a:buChar char="ü"/>
            </a:pP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 Satellite products of marine emissions</a:t>
            </a:r>
          </a:p>
          <a:p>
            <a:pPr>
              <a:buFont typeface="Wingdings" charset="0"/>
              <a:buChar char="ü"/>
            </a:pP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</a:rPr>
              <a:t> Dust records for national climate assessment</a:t>
            </a:r>
            <a:endParaRPr lang="en-US" altLang="zh-CN" sz="2800" dirty="0">
              <a:solidFill>
                <a:srgbClr val="F8F8F8"/>
              </a:solidFill>
              <a:latin typeface="Calibri" charset="0"/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66CAC88C-31F3-4764-B964-B930D18D7C5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Autofit/>
          </a:bodyPr>
          <a:lstStyle/>
          <a:p>
            <a:r>
              <a:rPr lang="en-US" sz="3800" dirty="0"/>
              <a:t>Emissions for Air Quality Forecasting (AQF)</a:t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zh-CN" dirty="0">
                <a:solidFill>
                  <a:srgbClr val="F8F8F8"/>
                </a:solidFill>
                <a:cs typeface="Arial" charset="0"/>
              </a:rPr>
              <a:t>Time lag is a major obstacle for </a:t>
            </a:r>
            <a:r>
              <a:rPr lang="en-US" altLang="zh-CN" dirty="0" smtClean="0">
                <a:solidFill>
                  <a:srgbClr val="F8F8F8"/>
                </a:solidFill>
                <a:cs typeface="Arial" charset="0"/>
              </a:rPr>
              <a:t>AQF</a:t>
            </a:r>
          </a:p>
          <a:p>
            <a:pPr lvl="1">
              <a:defRPr/>
            </a:pPr>
            <a:r>
              <a:rPr lang="en-US" dirty="0">
                <a:solidFill>
                  <a:srgbClr val="F8F8F8"/>
                </a:solidFill>
              </a:rPr>
              <a:t>Forecasters want: </a:t>
            </a:r>
            <a:r>
              <a:rPr lang="en-US" i="1" dirty="0">
                <a:solidFill>
                  <a:srgbClr val="F8F8F8"/>
                </a:solidFill>
              </a:rPr>
              <a:t>emissions for </a:t>
            </a:r>
            <a:r>
              <a:rPr lang="en-US" i="1" dirty="0" smtClean="0">
                <a:solidFill>
                  <a:srgbClr val="F8F8F8"/>
                </a:solidFill>
              </a:rPr>
              <a:t>tomorrow</a:t>
            </a:r>
            <a:endParaRPr lang="en-US" dirty="0">
              <a:solidFill>
                <a:srgbClr val="F8F8F8"/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rgbClr val="F8F8F8"/>
                </a:solidFill>
              </a:rPr>
              <a:t>Data availability: </a:t>
            </a:r>
            <a:r>
              <a:rPr lang="en-US" i="1" dirty="0">
                <a:solidFill>
                  <a:srgbClr val="F8F8F8"/>
                </a:solidFill>
              </a:rPr>
              <a:t>emissions data 4+ years </a:t>
            </a:r>
            <a:r>
              <a:rPr lang="en-US" i="1" dirty="0" smtClean="0">
                <a:solidFill>
                  <a:srgbClr val="F8F8F8"/>
                </a:solidFill>
              </a:rPr>
              <a:t>old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How </a:t>
            </a:r>
            <a:r>
              <a:rPr lang="en-US" dirty="0">
                <a:solidFill>
                  <a:srgbClr val="FFFF00"/>
                </a:solidFill>
              </a:rPr>
              <a:t>to overcome this problem?</a:t>
            </a:r>
          </a:p>
          <a:p>
            <a:pPr marL="0" indent="0">
              <a:buNone/>
            </a:pPr>
            <a:endParaRPr lang="en-US" altLang="zh-CN" sz="1200" dirty="0">
              <a:solidFill>
                <a:srgbClr val="F8F8F8"/>
              </a:solidFill>
              <a:cs typeface="Arial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dirty="0" smtClean="0">
                <a:solidFill>
                  <a:srgbClr val="F8F8F8"/>
                </a:solidFill>
                <a:cs typeface="Arial" charset="0"/>
              </a:rPr>
              <a:t>NAQFC </a:t>
            </a:r>
            <a:r>
              <a:rPr lang="en-US" altLang="zh-CN" dirty="0">
                <a:solidFill>
                  <a:srgbClr val="F8F8F8"/>
                </a:solidFill>
                <a:cs typeface="Arial" charset="0"/>
              </a:rPr>
              <a:t>Practices: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F8F8F8"/>
                </a:solidFill>
              </a:rPr>
              <a:t>Option 1, no update (2007-2011)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F8F8F8"/>
                </a:solidFill>
              </a:rPr>
              <a:t>Option 2, use EPA projection (2012-2015)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F8F8F8"/>
                </a:solidFill>
              </a:rPr>
              <a:t>Option 3, </a:t>
            </a:r>
            <a:r>
              <a:rPr lang="en-US" dirty="0" smtClean="0">
                <a:solidFill>
                  <a:srgbClr val="F8F8F8"/>
                </a:solidFill>
              </a:rPr>
              <a:t>emissions </a:t>
            </a:r>
            <a:r>
              <a:rPr lang="en-US" dirty="0">
                <a:solidFill>
                  <a:srgbClr val="F8F8F8"/>
                </a:solidFill>
              </a:rPr>
              <a:t>data assimilation (2016-)</a:t>
            </a:r>
          </a:p>
          <a:p>
            <a:pPr marL="0" indent="0">
              <a:buNone/>
            </a:pPr>
            <a:endParaRPr lang="en-US" altLang="zh-CN" dirty="0">
              <a:solidFill>
                <a:srgbClr val="F8F8F8"/>
              </a:solidFill>
              <a:cs typeface="Arial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4</a:t>
            </a:fld>
            <a:endParaRPr lang="en-US" dirty="0"/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152400" y="152400"/>
            <a:ext cx="8991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NAQFC Ozone Forecast</a:t>
            </a:r>
            <a:endParaRPr lang="en-US" sz="4000" dirty="0"/>
          </a:p>
        </p:txBody>
      </p:sp>
      <p:pic>
        <p:nvPicPr>
          <p:cNvPr id="8" name="Picture 7" descr="Screen Shot 2016-04-01 at 1.36.3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2" y="1192048"/>
            <a:ext cx="5713558" cy="2313152"/>
          </a:xfrm>
          <a:prstGeom prst="rect">
            <a:avLst/>
          </a:prstGeom>
        </p:spPr>
      </p:pic>
      <p:pic>
        <p:nvPicPr>
          <p:cNvPr id="9" name="Picture 8" descr="Screen Shot 2016-04-01 at 1.36.5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7600"/>
            <a:ext cx="5715000" cy="26090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-1415256" y="3244057"/>
            <a:ext cx="37200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</a:rPr>
              <a:t>Peak 8h Ozone (ppb)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884189" y="1447800"/>
            <a:ext cx="16502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8F8F8"/>
                </a:solidFill>
              </a:rPr>
              <a:t>2009: </a:t>
            </a:r>
          </a:p>
          <a:p>
            <a:pPr algn="ctr"/>
            <a:r>
              <a:rPr lang="en-US" sz="3200" dirty="0" smtClean="0">
                <a:solidFill>
                  <a:srgbClr val="F8F8F8"/>
                </a:solidFill>
              </a:rPr>
              <a:t>NEI Only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6858000" y="4114800"/>
            <a:ext cx="1905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8F8F8"/>
                </a:solidFill>
              </a:rPr>
              <a:t>2012: </a:t>
            </a:r>
          </a:p>
          <a:p>
            <a:pPr algn="ctr"/>
            <a:r>
              <a:rPr lang="en-US" sz="3200" dirty="0" smtClean="0">
                <a:solidFill>
                  <a:srgbClr val="F8F8F8"/>
                </a:solidFill>
              </a:rPr>
              <a:t>NEI with Projection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6418935" y="2590800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</a:rPr>
              <a:t>NEI: National Emissions Inventory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6545159" y="5791200"/>
            <a:ext cx="25988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</a:rPr>
              <a:t>(Tong et al., 2015)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276600" y="1600200"/>
            <a:ext cx="1752600" cy="3352800"/>
            <a:chOff x="3276600" y="1600200"/>
            <a:chExt cx="1752600" cy="3352800"/>
          </a:xfrm>
        </p:grpSpPr>
        <p:sp>
          <p:nvSpPr>
            <p:cNvPr id="12" name="Oval 11"/>
            <p:cNvSpPr/>
            <p:nvPr/>
          </p:nvSpPr>
          <p:spPr>
            <a:xfrm>
              <a:off x="3276600" y="1600200"/>
              <a:ext cx="1752600" cy="914400"/>
            </a:xfrm>
            <a:prstGeom prst="ellipse">
              <a:avLst/>
            </a:prstGeom>
            <a:noFill/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3276600" y="4038600"/>
              <a:ext cx="1752600" cy="914400"/>
            </a:xfrm>
            <a:prstGeom prst="ellipse">
              <a:avLst/>
            </a:prstGeom>
            <a:noFill/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3170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5</a:t>
            </a:fld>
            <a:endParaRPr lang="en-US" dirty="0"/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609600" y="14940"/>
            <a:ext cx="7924800" cy="7470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Tropospheric NO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Changes from OMI</a:t>
            </a:r>
            <a:endParaRPr lang="en-US" sz="4000" dirty="0"/>
          </a:p>
        </p:txBody>
      </p:sp>
      <p:pic>
        <p:nvPicPr>
          <p:cNvPr id="15" name="Picture 5" descr="Description: OMI_2005-2012-d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943600" cy="46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657600" y="1414038"/>
            <a:ext cx="10166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8F8F8"/>
                </a:solidFill>
              </a:rPr>
              <a:t>2005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2286000" y="685800"/>
            <a:ext cx="487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8F8F8"/>
                </a:solidFill>
              </a:rPr>
              <a:t>(OMI: Ozone Monitoring Instrument)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6553200" y="1414038"/>
            <a:ext cx="10166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8F8F8"/>
                </a:solidFill>
              </a:rPr>
              <a:t>2012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3565069" y="5943600"/>
            <a:ext cx="19481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Difference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470824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152400"/>
            <a:ext cx="853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4000" dirty="0" err="1">
                <a:solidFill>
                  <a:srgbClr val="F8F8F8"/>
                </a:solidFill>
                <a:latin typeface="+mj-lt"/>
                <a:ea typeface="SimSun" charset="0"/>
                <a:cs typeface="SimSun" charset="0"/>
              </a:rPr>
              <a:t>NO</a:t>
            </a:r>
            <a:r>
              <a:rPr lang="en-US" altLang="zh-CN" sz="4000" baseline="-25000" dirty="0" err="1">
                <a:solidFill>
                  <a:srgbClr val="F8F8F8"/>
                </a:solidFill>
                <a:latin typeface="+mj-lt"/>
                <a:ea typeface="SimSun" charset="0"/>
                <a:cs typeface="SimSun" charset="0"/>
              </a:rPr>
              <a:t>x</a:t>
            </a:r>
            <a:r>
              <a:rPr lang="en-US" altLang="zh-CN" sz="4000" dirty="0">
                <a:solidFill>
                  <a:srgbClr val="F8F8F8"/>
                </a:solidFill>
                <a:latin typeface="+mj-lt"/>
                <a:ea typeface="SimSun" charset="0"/>
                <a:cs typeface="SimSun" charset="0"/>
              </a:rPr>
              <a:t> Trends from OMI, AQS and NAQFC</a:t>
            </a:r>
            <a:endParaRPr lang="zh-CN" altLang="en-US" sz="4000" dirty="0">
              <a:solidFill>
                <a:srgbClr val="F8F8F8"/>
              </a:solidFill>
              <a:latin typeface="+mj-lt"/>
              <a:ea typeface="SimSun" charset="0"/>
              <a:cs typeface="SimSun" charset="0"/>
            </a:endParaRPr>
          </a:p>
        </p:txBody>
      </p:sp>
      <p:pic>
        <p:nvPicPr>
          <p:cNvPr id="15" name="Picture 1" descr="Description: NOx_CMAQ_c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22" y="2057400"/>
            <a:ext cx="397247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4483" y="914400"/>
            <a:ext cx="4881265" cy="5393928"/>
            <a:chOff x="304800" y="914400"/>
            <a:chExt cx="4881265" cy="53939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02" y="914400"/>
              <a:ext cx="4454463" cy="5393928"/>
            </a:xfrm>
            <a:prstGeom prst="rect">
              <a:avLst/>
            </a:prstGeom>
          </p:spPr>
        </p:pic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2900065" y="914400"/>
              <a:ext cx="9667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800" b="1" dirty="0">
                  <a:solidFill>
                    <a:srgbClr val="000000"/>
                  </a:solidFill>
                  <a:cs typeface="+mn-cs"/>
                </a:rPr>
                <a:t>Atlanta</a:t>
              </a:r>
              <a:endParaRPr lang="zh-CN" altLang="en-US" sz="1800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" name="Rectangle 23"/>
            <p:cNvSpPr>
              <a:spLocks noChangeArrowheads="1"/>
            </p:cNvSpPr>
            <p:nvPr/>
          </p:nvSpPr>
          <p:spPr bwMode="auto">
            <a:xfrm>
              <a:off x="2823865" y="3592314"/>
              <a:ext cx="15446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800" b="1" dirty="0">
                  <a:solidFill>
                    <a:srgbClr val="000000"/>
                  </a:solidFill>
                  <a:cs typeface="+mn-cs"/>
                </a:rPr>
                <a:t>Philadelphia</a:t>
              </a:r>
              <a:endParaRPr lang="zh-CN" altLang="en-US" sz="1800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914400"/>
              <a:ext cx="492443" cy="5393928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Comparison to 2005 values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76065" y="4827740"/>
              <a:ext cx="3534667" cy="95410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cs typeface="+mn-cs"/>
                </a:rPr>
                <a:t>OMI = Ozone </a:t>
              </a:r>
              <a:r>
                <a:rPr lang="en-US" sz="1600" b="1" dirty="0" smtClean="0">
                  <a:solidFill>
                    <a:srgbClr val="000000"/>
                  </a:solidFill>
                  <a:cs typeface="+mn-cs"/>
                </a:rPr>
                <a:t>Monitoring </a:t>
              </a:r>
              <a:r>
                <a:rPr lang="en-US" sz="1600" b="1" dirty="0">
                  <a:solidFill>
                    <a:srgbClr val="000000"/>
                  </a:solidFill>
                  <a:cs typeface="+mn-cs"/>
                </a:rPr>
                <a:t>Instrument on NASA’s Aura </a:t>
              </a:r>
              <a:r>
                <a:rPr lang="en-US" sz="1600" b="1" dirty="0" smtClean="0">
                  <a:solidFill>
                    <a:srgbClr val="000000"/>
                  </a:solidFill>
                  <a:cs typeface="+mn-cs"/>
                </a:rPr>
                <a:t>Satellite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800" b="1" dirty="0">
                <a:solidFill>
                  <a:srgbClr val="000000"/>
                </a:solidFill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cs typeface="+mn-cs"/>
                </a:rPr>
                <a:t>AQS = Air Quality </a:t>
              </a:r>
              <a:r>
                <a:rPr lang="en-US" sz="1600" b="1" dirty="0" smtClean="0">
                  <a:solidFill>
                    <a:srgbClr val="000000"/>
                  </a:solidFill>
                  <a:cs typeface="+mn-cs"/>
                </a:rPr>
                <a:t>System </a:t>
              </a:r>
              <a:endParaRPr lang="en-US" sz="1600" b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09465" y="2236940"/>
              <a:ext cx="1676400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OMI (Space)</a:t>
              </a:r>
            </a:p>
            <a:p>
              <a:endParaRPr lang="en-US" sz="200" b="1" dirty="0" smtClean="0">
                <a:solidFill>
                  <a:srgbClr val="000000"/>
                </a:solidFill>
              </a:endParaRPr>
            </a:p>
            <a:p>
              <a:r>
                <a:rPr lang="en-US" sz="1600" b="1" dirty="0" smtClean="0">
                  <a:solidFill>
                    <a:srgbClr val="000000"/>
                  </a:solidFill>
                </a:rPr>
                <a:t>AQS (Ground)</a:t>
              </a:r>
            </a:p>
            <a:p>
              <a:endParaRPr lang="en-US" sz="200" b="1" dirty="0" smtClean="0">
                <a:solidFill>
                  <a:srgbClr val="000000"/>
                </a:solidFill>
              </a:endParaRPr>
            </a:p>
            <a:p>
              <a:r>
                <a:rPr lang="en-US" sz="1600" b="1" dirty="0" smtClean="0">
                  <a:solidFill>
                    <a:srgbClr val="000000"/>
                  </a:solidFill>
                </a:rPr>
                <a:t>NAQFC  (Model)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7543800" y="1752600"/>
            <a:ext cx="533400" cy="1447800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553200" y="1295400"/>
            <a:ext cx="1977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8F8F8"/>
                </a:solidFill>
              </a:rPr>
              <a:t>Philadelphia</a:t>
            </a:r>
            <a:endParaRPr lang="en-US" sz="28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162800" y="4114800"/>
            <a:ext cx="685800" cy="1143000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53200" y="5118100"/>
            <a:ext cx="1248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8F8F8"/>
                </a:solidFill>
              </a:rPr>
              <a:t>Atlanta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3189" y="6492875"/>
            <a:ext cx="2895600" cy="365125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1625" y="76200"/>
            <a:ext cx="86899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zh-CN" sz="4000" dirty="0" smtClean="0">
                <a:solidFill>
                  <a:srgbClr val="F8F8F8"/>
                </a:solidFill>
                <a:latin typeface="+mj-lt"/>
                <a:ea typeface="SimSun" pitchFamily="2" charset="-122"/>
                <a:cs typeface="+mn-cs"/>
              </a:rPr>
              <a:t>NO</a:t>
            </a:r>
            <a:r>
              <a:rPr lang="en-US" altLang="zh-CN" sz="4000" baseline="-25000" dirty="0" smtClean="0">
                <a:solidFill>
                  <a:srgbClr val="F8F8F8"/>
                </a:solidFill>
                <a:latin typeface="+mj-lt"/>
                <a:ea typeface="SimSun" pitchFamily="2" charset="-122"/>
                <a:cs typeface="+mn-cs"/>
              </a:rPr>
              <a:t>x</a:t>
            </a:r>
            <a:r>
              <a:rPr lang="en-US" altLang="zh-CN" sz="4000" dirty="0" smtClean="0">
                <a:solidFill>
                  <a:srgbClr val="F8F8F8"/>
                </a:solidFill>
                <a:latin typeface="+mj-lt"/>
                <a:ea typeface="SimSun" pitchFamily="2" charset="-122"/>
                <a:cs typeface="+mn-cs"/>
              </a:rPr>
              <a:t> Trends during the Great Recession</a:t>
            </a:r>
            <a:endParaRPr lang="zh-CN" altLang="en-US" sz="4000" dirty="0" smtClean="0">
              <a:solidFill>
                <a:srgbClr val="F8F8F8"/>
              </a:solidFill>
              <a:latin typeface="+mj-lt"/>
              <a:ea typeface="SimSun" pitchFamily="2" charset="-122"/>
              <a:cs typeface="+mn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66800" y="5029200"/>
            <a:ext cx="7239000" cy="142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0000"/>
              </a:spcBef>
              <a:buClr>
                <a:schemeClr val="bg1"/>
              </a:buClr>
              <a:buSzPct val="70000"/>
              <a:buFont typeface="Wingdings" charset="0"/>
              <a:buChar char="v"/>
              <a:defRPr/>
            </a:pPr>
            <a:r>
              <a:rPr lang="en-US" sz="2800" dirty="0" smtClean="0">
                <a:solidFill>
                  <a:srgbClr val="F8F8F8"/>
                </a:solidFill>
                <a:latin typeface="+mj-lt"/>
              </a:rPr>
              <a:t>Consistent trends from </a:t>
            </a:r>
            <a:r>
              <a:rPr lang="en-US" sz="2800" dirty="0">
                <a:solidFill>
                  <a:srgbClr val="F8F8F8"/>
                </a:solidFill>
                <a:latin typeface="+mj-lt"/>
              </a:rPr>
              <a:t>OMI and </a:t>
            </a:r>
            <a:r>
              <a:rPr lang="en-US" sz="2800" dirty="0" smtClean="0">
                <a:solidFill>
                  <a:srgbClr val="F8F8F8"/>
                </a:solidFill>
                <a:latin typeface="+mj-lt"/>
              </a:rPr>
              <a:t>AQS</a:t>
            </a:r>
            <a:r>
              <a:rPr lang="en-US" altLang="zh-CN" sz="2800" dirty="0" smtClean="0">
                <a:solidFill>
                  <a:srgbClr val="F8F8F8"/>
                </a:solidFill>
                <a:latin typeface="+mj-lt"/>
                <a:cs typeface="Arial" charset="0"/>
              </a:rPr>
              <a:t>;</a:t>
            </a:r>
            <a:endParaRPr lang="en-US" altLang="zh-CN" sz="2800" dirty="0">
              <a:solidFill>
                <a:srgbClr val="F8F8F8"/>
              </a:solidFill>
              <a:latin typeface="+mj-lt"/>
              <a:cs typeface="Arial" charset="0"/>
            </a:endParaRPr>
          </a:p>
          <a:p>
            <a:pPr marL="342900" indent="-342900">
              <a:spcBef>
                <a:spcPct val="10000"/>
              </a:spcBef>
              <a:buClr>
                <a:schemeClr val="bg1"/>
              </a:buClr>
              <a:buSzPct val="70000"/>
              <a:buFont typeface="Wingdings" charset="0"/>
              <a:buChar char="v"/>
              <a:defRPr/>
            </a:pPr>
            <a:r>
              <a:rPr lang="en-US" altLang="zh-CN" sz="2800" dirty="0" smtClean="0">
                <a:solidFill>
                  <a:srgbClr val="F8F8F8"/>
                </a:solidFill>
                <a:latin typeface="Calibri" charset="0"/>
                <a:cs typeface="Arial" charset="0"/>
              </a:rPr>
              <a:t>Faster NOx reduction during the Recession and slower after that.</a:t>
            </a:r>
            <a:endParaRPr lang="en-US" altLang="zh-CN" sz="2800" dirty="0">
              <a:solidFill>
                <a:srgbClr val="F8F8F8"/>
              </a:solidFill>
              <a:latin typeface="Calibri" charset="0"/>
              <a:cs typeface="Arial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6096000" y="5931319"/>
            <a:ext cx="25313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B0F0"/>
                </a:solidFill>
                <a:latin typeface="+mn-lt"/>
              </a:rPr>
              <a:t>(Tong et al</a:t>
            </a:r>
            <a:r>
              <a:rPr lang="en-US" dirty="0" smtClean="0">
                <a:solidFill>
                  <a:srgbClr val="00B0F0"/>
                </a:solidFill>
                <a:latin typeface="+mn-lt"/>
              </a:rPr>
              <a:t>., </a:t>
            </a:r>
            <a:r>
              <a:rPr lang="en-US" dirty="0">
                <a:solidFill>
                  <a:srgbClr val="00B0F0"/>
                </a:solidFill>
                <a:latin typeface="+mn-lt"/>
              </a:rPr>
              <a:t>2015)</a:t>
            </a:r>
          </a:p>
        </p:txBody>
      </p:sp>
      <p:pic>
        <p:nvPicPr>
          <p:cNvPr id="4" name="Picture 3" descr="Screen Shot 2016-05-31 at 2.49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410200" cy="408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116" y="6477000"/>
            <a:ext cx="2895600" cy="381000"/>
          </a:xfrm>
        </p:spPr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990600" y="0"/>
            <a:ext cx="75438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Rapid Refresh of </a:t>
            </a:r>
            <a:r>
              <a:rPr lang="en-US" sz="4000" dirty="0" err="1" smtClean="0"/>
              <a:t>NO</a:t>
            </a:r>
            <a:r>
              <a:rPr lang="en-US" sz="4000" baseline="-25000" dirty="0" err="1" smtClean="0"/>
              <a:t>x</a:t>
            </a:r>
            <a:r>
              <a:rPr lang="en-US" sz="4000" dirty="0" smtClean="0"/>
              <a:t> Emissions</a:t>
            </a:r>
            <a:endParaRPr lang="en-US" sz="4000" dirty="0"/>
          </a:p>
        </p:txBody>
      </p:sp>
      <p:sp>
        <p:nvSpPr>
          <p:cNvPr id="6" name="Slide Number Placeholder 17"/>
          <p:cNvSpPr txBox="1">
            <a:spLocks/>
          </p:cNvSpPr>
          <p:nvPr/>
        </p:nvSpPr>
        <p:spPr bwMode="auto">
          <a:xfrm>
            <a:off x="7924800" y="6356350"/>
            <a:ext cx="762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0" latinLnBrk="0" hangingPunct="0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DF74BFAB-7822-C24A-82E6-6BFA9090D5E6}" type="slidenum">
              <a:rPr lang="en-US" altLang="zh-CN" sz="1200" smtClean="0">
                <a:solidFill>
                  <a:srgbClr val="1D4577"/>
                </a:solidFill>
                <a:latin typeface="Calibri" charset="0"/>
                <a:ea typeface="SimSun" charset="0"/>
                <a:cs typeface="SimSun" charset="0"/>
              </a:rPr>
              <a:pPr eaLnBrk="1" hangingPunct="1"/>
              <a:t>8</a:t>
            </a:fld>
            <a:endParaRPr lang="en-US" altLang="zh-CN" sz="1200" dirty="0">
              <a:solidFill>
                <a:srgbClr val="1D4577"/>
              </a:solidFill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4800" y="685800"/>
            <a:ext cx="86629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Question: Can </a:t>
            </a:r>
            <a:r>
              <a:rPr lang="en-US" sz="2800" dirty="0">
                <a:solidFill>
                  <a:schemeClr val="bg1"/>
                </a:solidFill>
              </a:rPr>
              <a:t>satellite and ground data be used to rapidly refresh NOx </a:t>
            </a:r>
            <a:r>
              <a:rPr lang="en-US" sz="2800" dirty="0" smtClean="0">
                <a:solidFill>
                  <a:schemeClr val="bg1"/>
                </a:solidFill>
              </a:rPr>
              <a:t>emissions?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59812" y="1524000"/>
            <a:ext cx="32887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+mn-lt"/>
              </a:rPr>
              <a:t>Fusing AQS &amp; OMI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3" descr="Screen Shot 2016-01-07 at 9.24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63663"/>
            <a:ext cx="3581400" cy="78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40068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33400" y="5181600"/>
            <a:ext cx="36360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8F8F8"/>
                </a:solidFill>
              </a:rPr>
              <a:t>Comparison of OMI and AQS (x100) Samples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480284" y="3054263"/>
            <a:ext cx="4563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8F8F8"/>
                </a:solidFill>
              </a:rPr>
              <a:t>State-level Projection </a:t>
            </a:r>
            <a:r>
              <a:rPr lang="en-US" sz="2800" dirty="0" smtClean="0">
                <a:solidFill>
                  <a:srgbClr val="F8F8F8"/>
                </a:solidFill>
              </a:rPr>
              <a:t>Factors</a:t>
            </a:r>
            <a:endParaRPr lang="en-US" sz="2800" dirty="0">
              <a:solidFill>
                <a:srgbClr val="F8F8F8"/>
              </a:solidFill>
            </a:endParaRPr>
          </a:p>
        </p:txBody>
      </p:sp>
      <p:pic>
        <p:nvPicPr>
          <p:cNvPr id="13" name="Picture 1" descr="Screen Shot 2016-01-07 at 9.27.50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22" y="3587663"/>
            <a:ext cx="42182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251534" y="6032233"/>
            <a:ext cx="156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(2005 to 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 dirty="0" smtClean="0"/>
              <a:t>ARL Science Review, June 21-23, 2016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07306"/>
            <a:ext cx="3284210" cy="229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07306"/>
            <a:ext cx="3282511" cy="229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07306"/>
            <a:ext cx="3282705" cy="229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200" y="845403"/>
            <a:ext cx="3124199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91A4F"/>
                </a:solidFill>
              </a:rPr>
              <a:t>Effect of Using </a:t>
            </a:r>
            <a:endParaRPr lang="en-US" b="1" dirty="0" smtClean="0">
              <a:solidFill>
                <a:srgbClr val="091A4F"/>
              </a:solidFill>
            </a:endParaRPr>
          </a:p>
          <a:p>
            <a:pPr algn="ctr" eaLnBrk="1" hangingPunct="1"/>
            <a:r>
              <a:rPr lang="en-US" b="1" dirty="0" smtClean="0">
                <a:solidFill>
                  <a:srgbClr val="091A4F"/>
                </a:solidFill>
              </a:rPr>
              <a:t>EPA Projection</a:t>
            </a:r>
            <a:endParaRPr lang="en-US" b="1" dirty="0">
              <a:solidFill>
                <a:srgbClr val="091A4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172258" y="838200"/>
            <a:ext cx="3082053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91A4F"/>
                </a:solidFill>
              </a:rPr>
              <a:t>Effect of Using </a:t>
            </a:r>
            <a:endParaRPr lang="en-US" b="1" dirty="0" smtClean="0">
              <a:solidFill>
                <a:srgbClr val="091A4F"/>
              </a:solidFill>
            </a:endParaRPr>
          </a:p>
          <a:p>
            <a:pPr algn="ctr" eaLnBrk="1" hangingPunct="1"/>
            <a:r>
              <a:rPr lang="en-US" b="1" dirty="0" smtClean="0">
                <a:solidFill>
                  <a:srgbClr val="091A4F"/>
                </a:solidFill>
              </a:rPr>
              <a:t>Fused </a:t>
            </a:r>
            <a:r>
              <a:rPr lang="en-US" b="1" dirty="0">
                <a:solidFill>
                  <a:srgbClr val="091A4F"/>
                </a:solidFill>
              </a:rPr>
              <a:t>Obs</a:t>
            </a:r>
            <a:r>
              <a:rPr lang="en-US" b="1" dirty="0" smtClean="0">
                <a:solidFill>
                  <a:srgbClr val="091A4F"/>
                </a:solidFill>
              </a:rPr>
              <a:t>.</a:t>
            </a:r>
            <a:endParaRPr lang="en-US" b="1" dirty="0">
              <a:solidFill>
                <a:srgbClr val="091A4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30586" y="838200"/>
            <a:ext cx="3121024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 b="1" dirty="0" smtClean="0">
              <a:solidFill>
                <a:srgbClr val="091A4F"/>
              </a:solidFill>
            </a:endParaRPr>
          </a:p>
          <a:p>
            <a:pPr algn="ctr" eaLnBrk="1" hangingPunct="1"/>
            <a:r>
              <a:rPr lang="en-US" b="1" dirty="0" smtClean="0">
                <a:solidFill>
                  <a:srgbClr val="091A4F"/>
                </a:solidFill>
              </a:rPr>
              <a:t>Difference</a:t>
            </a:r>
            <a:endParaRPr lang="en-US" sz="1800" b="1" dirty="0">
              <a:solidFill>
                <a:srgbClr val="FF0000"/>
              </a:solidFill>
            </a:endParaRPr>
          </a:p>
          <a:p>
            <a:pPr algn="ctr" eaLnBrk="1" hangingPunct="1"/>
            <a:endParaRPr lang="en-US" sz="600" b="1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9234" y="0"/>
            <a:ext cx="8183678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Effect on O</a:t>
            </a:r>
            <a:r>
              <a:rPr lang="en-US" sz="4000" baseline="-25000" dirty="0" smtClean="0"/>
              <a:t>3</a:t>
            </a:r>
            <a:r>
              <a:rPr lang="en-US" sz="4000" dirty="0" smtClean="0"/>
              <a:t> Forecast</a:t>
            </a:r>
            <a:endParaRPr lang="en-US" sz="400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60322" y="3810000"/>
            <a:ext cx="79425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Calibri" charset="0"/>
              </a:rPr>
              <a:t>Performance Metrics (July 2011 over CONUS)</a:t>
            </a:r>
          </a:p>
        </p:txBody>
      </p:sp>
      <p:pic>
        <p:nvPicPr>
          <p:cNvPr id="13" name="Picture 2" descr="Screen Shot 2016-01-07 at 9.33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61" y="4299559"/>
            <a:ext cx="7091123" cy="193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ggie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27078</TotalTime>
  <Words>968</Words>
  <Application>Microsoft Office PowerPoint</Application>
  <PresentationFormat>On-screen Show (4:3)</PresentationFormat>
  <Paragraphs>212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MaggieK</vt:lpstr>
      <vt:lpstr>Emissions Modeling</vt:lpstr>
      <vt:lpstr>PowerPoint Presentation</vt:lpstr>
      <vt:lpstr>Emissions for Air Quality Forecasting (AQF)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Weather Aware Emission: Snow/ice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 Dust Storms - Cluster Analysis</vt:lpstr>
      <vt:lpstr>Dust Trend in the United States </vt:lpstr>
      <vt:lpstr>Dust and Valley Fever</vt:lpstr>
      <vt:lpstr>Dust Bowl: Threat to US Economy</vt:lpstr>
      <vt:lpstr>Dust for National Climate Assessment</vt:lpstr>
      <vt:lpstr>PowerPoint Presentation</vt:lpstr>
      <vt:lpstr>Summary</vt:lpstr>
    </vt:vector>
  </TitlesOfParts>
  <Company>ARL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Kerchner</dc:creator>
  <cp:lastModifiedBy>Margaret Kerchner</cp:lastModifiedBy>
  <cp:revision>195</cp:revision>
  <dcterms:created xsi:type="dcterms:W3CDTF">2016-01-20T16:28:12Z</dcterms:created>
  <dcterms:modified xsi:type="dcterms:W3CDTF">2016-06-07T17:48:51Z</dcterms:modified>
</cp:coreProperties>
</file>